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3"/>
  </p:notesMasterIdLst>
  <p:sldIdLst>
    <p:sldId id="256" r:id="rId5"/>
    <p:sldId id="260" r:id="rId6"/>
    <p:sldId id="262" r:id="rId7"/>
    <p:sldId id="263" r:id="rId8"/>
    <p:sldId id="264" r:id="rId9"/>
    <p:sldId id="265" r:id="rId10"/>
    <p:sldId id="267" r:id="rId11"/>
    <p:sldId id="268" r:id="rId12"/>
  </p:sldIdLst>
  <p:sldSz cx="12192000" cy="6858000"/>
  <p:notesSz cx="7162800" cy="9448800"/>
  <p:embeddedFontLst>
    <p:embeddedFont>
      <p:font typeface="Open sans" panose="020B060603050402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E1FFFF"/>
    <a:srgbClr val="FFEFFF"/>
    <a:srgbClr val="E6E5FB"/>
    <a:srgbClr val="CCFFFF"/>
    <a:srgbClr val="FFC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D0AE4-3282-8C9F-0647-D893418BD84A}" v="10" dt="2026-02-06T11:58:27.2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2.fntdata"/><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y Day" userId="S::sday@offordprimaryschool.org::46ad08d3-5229-47b7-b295-c9e7124f57c3" providerId="AD" clId="Web-{092D0AE4-3282-8C9F-0647-D893418BD84A}"/>
    <pc:docChg chg="modSld">
      <pc:chgData name="Sally Day" userId="S::sday@offordprimaryschool.org::46ad08d3-5229-47b7-b295-c9e7124f57c3" providerId="AD" clId="Web-{092D0AE4-3282-8C9F-0647-D893418BD84A}" dt="2026-02-06T11:58:27.239" v="9"/>
      <pc:docMkLst>
        <pc:docMk/>
      </pc:docMkLst>
      <pc:sldChg chg="modSp">
        <pc:chgData name="Sally Day" userId="S::sday@offordprimaryschool.org::46ad08d3-5229-47b7-b295-c9e7124f57c3" providerId="AD" clId="Web-{092D0AE4-3282-8C9F-0647-D893418BD84A}" dt="2026-02-06T11:58:27.239" v="9"/>
        <pc:sldMkLst>
          <pc:docMk/>
          <pc:sldMk cId="2315999893" sldId="264"/>
        </pc:sldMkLst>
        <pc:graphicFrameChg chg="mod modGraphic">
          <ac:chgData name="Sally Day" userId="S::sday@offordprimaryschool.org::46ad08d3-5229-47b7-b295-c9e7124f57c3" providerId="AD" clId="Web-{092D0AE4-3282-8C9F-0647-D893418BD84A}" dt="2026-02-06T11:58:27.239" v="9"/>
          <ac:graphicFrameMkLst>
            <pc:docMk/>
            <pc:sldMk cId="2315999893" sldId="264"/>
            <ac:graphicFrameMk id="3" creationId="{C309D6EC-D8CA-42E0-9877-E82797564D7C}"/>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3880" cy="474081"/>
          </a:xfrm>
          <a:prstGeom prst="rect">
            <a:avLst/>
          </a:prstGeom>
        </p:spPr>
        <p:txBody>
          <a:bodyPr vert="horz" lIns="94915" tIns="47457" rIns="94915" bIns="47457" rtlCol="0"/>
          <a:lstStyle>
            <a:lvl1pPr algn="l">
              <a:defRPr sz="1200"/>
            </a:lvl1pPr>
          </a:lstStyle>
          <a:p>
            <a:endParaRPr lang="en-GB"/>
          </a:p>
        </p:txBody>
      </p:sp>
      <p:sp>
        <p:nvSpPr>
          <p:cNvPr id="3" name="Date Placeholder 2"/>
          <p:cNvSpPr>
            <a:spLocks noGrp="1"/>
          </p:cNvSpPr>
          <p:nvPr>
            <p:ph type="dt" idx="1"/>
          </p:nvPr>
        </p:nvSpPr>
        <p:spPr>
          <a:xfrm>
            <a:off x="4057262" y="0"/>
            <a:ext cx="3103880" cy="474081"/>
          </a:xfrm>
          <a:prstGeom prst="rect">
            <a:avLst/>
          </a:prstGeom>
        </p:spPr>
        <p:txBody>
          <a:bodyPr vert="horz" lIns="94915" tIns="47457" rIns="94915" bIns="47457" rtlCol="0"/>
          <a:lstStyle>
            <a:lvl1pPr algn="r">
              <a:defRPr sz="1200"/>
            </a:lvl1pPr>
          </a:lstStyle>
          <a:p>
            <a:fld id="{1976DE5F-DF04-4F27-A344-93FB2E432C72}" type="datetimeFigureOut">
              <a:rPr lang="en-GB" smtClean="0"/>
              <a:t>06/02/2026</a:t>
            </a:fld>
            <a:endParaRPr lang="en-GB"/>
          </a:p>
        </p:txBody>
      </p:sp>
      <p:sp>
        <p:nvSpPr>
          <p:cNvPr id="4" name="Slide Image Placeholder 3"/>
          <p:cNvSpPr>
            <a:spLocks noGrp="1" noRot="1" noChangeAspect="1"/>
          </p:cNvSpPr>
          <p:nvPr>
            <p:ph type="sldImg" idx="2"/>
          </p:nvPr>
        </p:nvSpPr>
        <p:spPr>
          <a:xfrm>
            <a:off x="746125" y="1181100"/>
            <a:ext cx="5670550" cy="3189288"/>
          </a:xfrm>
          <a:prstGeom prst="rect">
            <a:avLst/>
          </a:prstGeom>
          <a:noFill/>
          <a:ln w="12700">
            <a:solidFill>
              <a:prstClr val="black"/>
            </a:solidFill>
          </a:ln>
        </p:spPr>
        <p:txBody>
          <a:bodyPr vert="horz" lIns="94915" tIns="47457" rIns="94915" bIns="47457" rtlCol="0" anchor="ctr"/>
          <a:lstStyle/>
          <a:p>
            <a:endParaRPr lang="en-GB"/>
          </a:p>
        </p:txBody>
      </p:sp>
      <p:sp>
        <p:nvSpPr>
          <p:cNvPr id="5" name="Notes Placeholder 4"/>
          <p:cNvSpPr>
            <a:spLocks noGrp="1"/>
          </p:cNvSpPr>
          <p:nvPr>
            <p:ph type="body" sz="quarter" idx="3"/>
          </p:nvPr>
        </p:nvSpPr>
        <p:spPr>
          <a:xfrm>
            <a:off x="716280" y="4547235"/>
            <a:ext cx="5730240" cy="3720465"/>
          </a:xfrm>
          <a:prstGeom prst="rect">
            <a:avLst/>
          </a:prstGeom>
        </p:spPr>
        <p:txBody>
          <a:bodyPr vert="horz" lIns="94915" tIns="47457" rIns="94915" bIns="474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74721"/>
            <a:ext cx="3103880" cy="474080"/>
          </a:xfrm>
          <a:prstGeom prst="rect">
            <a:avLst/>
          </a:prstGeom>
        </p:spPr>
        <p:txBody>
          <a:bodyPr vert="horz" lIns="94915" tIns="47457" rIns="94915" bIns="47457" rtlCol="0" anchor="b"/>
          <a:lstStyle>
            <a:lvl1pPr algn="l">
              <a:defRPr sz="1200"/>
            </a:lvl1pPr>
          </a:lstStyle>
          <a:p>
            <a:endParaRPr lang="en-GB"/>
          </a:p>
        </p:txBody>
      </p:sp>
      <p:sp>
        <p:nvSpPr>
          <p:cNvPr id="7" name="Slide Number Placeholder 6"/>
          <p:cNvSpPr>
            <a:spLocks noGrp="1"/>
          </p:cNvSpPr>
          <p:nvPr>
            <p:ph type="sldNum" sz="quarter" idx="5"/>
          </p:nvPr>
        </p:nvSpPr>
        <p:spPr>
          <a:xfrm>
            <a:off x="4057262" y="8974721"/>
            <a:ext cx="3103880" cy="474080"/>
          </a:xfrm>
          <a:prstGeom prst="rect">
            <a:avLst/>
          </a:prstGeom>
        </p:spPr>
        <p:txBody>
          <a:bodyPr vert="horz" lIns="94915" tIns="47457" rIns="94915" bIns="47457" rtlCol="0" anchor="b"/>
          <a:lstStyle>
            <a:lvl1pPr algn="r">
              <a:defRPr sz="1200"/>
            </a:lvl1pPr>
          </a:lstStyle>
          <a:p>
            <a:fld id="{4FEE44C5-FA99-4680-9B86-B28965A57CB9}" type="slidenum">
              <a:rPr lang="en-GB" smtClean="0"/>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FEE44C5-FA99-4680-9B86-B28965A57CB9}" type="slidenum">
              <a:rPr lang="en-GB" smtClean="0"/>
              <a:t>2</a:t>
            </a:fld>
            <a:endParaRPr lang="en-GB"/>
          </a:p>
        </p:txBody>
      </p:sp>
    </p:spTree>
    <p:extLst>
      <p:ext uri="{BB962C8B-B14F-4D97-AF65-F5344CB8AC3E}">
        <p14:creationId xmlns:p14="http://schemas.microsoft.com/office/powerpoint/2010/main" val="2290762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FEE44C5-FA99-4680-9B86-B28965A57CB9}" type="slidenum">
              <a:rPr lang="en-GB" smtClean="0"/>
              <a:t>5</a:t>
            </a:fld>
            <a:endParaRPr lang="en-GB"/>
          </a:p>
        </p:txBody>
      </p:sp>
    </p:spTree>
    <p:extLst>
      <p:ext uri="{BB962C8B-B14F-4D97-AF65-F5344CB8AC3E}">
        <p14:creationId xmlns:p14="http://schemas.microsoft.com/office/powerpoint/2010/main" val="1149408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CDC55D41-4AB0-4312-A420-B20A1BDF5A76}" type="datetimeFigureOut">
              <a:rPr lang="en-GB" smtClean="0"/>
              <a:t>06/02/2026</a:t>
            </a:fld>
            <a:endParaRPr lang="en-GB"/>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CDC55D41-4AB0-4312-A420-B20A1BDF5A76}" type="datetimeFigureOut">
              <a:rPr lang="en-GB" smtClean="0"/>
              <a:t>06/02/2026</a:t>
            </a:fld>
            <a:endParaRPr lang="en-GB"/>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CDC55D41-4AB0-4312-A420-B20A1BDF5A76}" type="datetimeFigureOut">
              <a:rPr lang="en-GB" smtClean="0"/>
              <a:t>06/02/2026</a:t>
            </a:fld>
            <a:endParaRPr lang="en-GB"/>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CDC55D41-4AB0-4312-A420-B20A1BDF5A76}" type="datetimeFigureOut">
              <a:rPr lang="en-GB" smtClean="0"/>
              <a:t>06/02/2026</a:t>
            </a:fld>
            <a:endParaRPr lang="en-GB"/>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CDC55D41-4AB0-4312-A420-B20A1BDF5A76}" type="datetimeFigureOut">
              <a:rPr lang="en-GB" smtClean="0"/>
              <a:t>06/02/2026</a:t>
            </a:fld>
            <a:endParaRPr lang="en-GB"/>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CDC55D41-4AB0-4312-A420-B20A1BDF5A76}" type="datetimeFigureOut">
              <a:rPr lang="en-GB" smtClean="0"/>
              <a:t>06/02/2026</a:t>
            </a:fld>
            <a:endParaRPr lang="en-GB"/>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CDC55D41-4AB0-4312-A420-B20A1BDF5A76}" type="datetimeFigureOut">
              <a:rPr lang="en-GB" smtClean="0"/>
              <a:t>06/02/2026</a:t>
            </a:fld>
            <a:endParaRPr lang="en-GB"/>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CDC55D41-4AB0-4312-A420-B20A1BDF5A76}" type="datetimeFigureOut">
              <a:rPr lang="en-GB" smtClean="0"/>
              <a:t>06/02/2026</a:t>
            </a:fld>
            <a:endParaRPr lang="en-GB"/>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CDC55D41-4AB0-4312-A420-B20A1BDF5A76}" type="datetimeFigureOut">
              <a:rPr lang="en-GB" smtClean="0"/>
              <a:t>06/02/2026</a:t>
            </a:fld>
            <a:endParaRPr lang="en-GB"/>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CDC55D41-4AB0-4312-A420-B20A1BDF5A76}" type="datetimeFigureOut">
              <a:rPr lang="en-GB" smtClean="0"/>
              <a:t>06/02/2026</a:t>
            </a:fld>
            <a:endParaRPr lang="en-GB"/>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CDC55D41-4AB0-4312-A420-B20A1BDF5A76}" type="datetimeFigureOut">
              <a:rPr lang="en-GB" smtClean="0"/>
              <a:t>06/02/2026</a:t>
            </a:fld>
            <a:endParaRPr lang="en-GB"/>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t>06/02/2026</a:t>
            </a:fld>
            <a:endParaRPr lang="en-GB"/>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D53B2E-8907-4083-B887-CF915FD698E8}"/>
              </a:ext>
            </a:extLst>
          </p:cNvPr>
          <p:cNvPicPr>
            <a:picLocks noChangeAspect="1"/>
          </p:cNvPicPr>
          <p:nvPr/>
        </p:nvPicPr>
        <p:blipFill>
          <a:blip r:embed="rId2"/>
          <a:stretch>
            <a:fillRect/>
          </a:stretch>
        </p:blipFill>
        <p:spPr>
          <a:xfrm>
            <a:off x="474897" y="1509281"/>
            <a:ext cx="11157246" cy="4933722"/>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F59AC147-2D0F-41A7-BED5-45E97CFA4AB6}"/>
              </a:ext>
            </a:extLst>
          </p:cNvPr>
          <p:cNvPicPr>
            <a:picLocks noChangeAspect="1"/>
          </p:cNvPicPr>
          <p:nvPr/>
        </p:nvPicPr>
        <p:blipFill>
          <a:blip r:embed="rId3"/>
          <a:stretch>
            <a:fillRect/>
          </a:stretch>
        </p:blipFill>
        <p:spPr>
          <a:xfrm>
            <a:off x="122211" y="-124450"/>
            <a:ext cx="3515973" cy="1937175"/>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9FDCFF71-985B-4ABF-B486-084BD399ACA7}"/>
              </a:ext>
            </a:extLst>
          </p:cNvPr>
          <p:cNvPicPr>
            <a:picLocks noChangeAspect="1"/>
          </p:cNvPicPr>
          <p:nvPr/>
        </p:nvPicPr>
        <p:blipFill>
          <a:blip r:embed="rId4"/>
          <a:stretch>
            <a:fillRect/>
          </a:stretch>
        </p:blipFill>
        <p:spPr>
          <a:xfrm>
            <a:off x="10593168" y="178992"/>
            <a:ext cx="1476621" cy="1330289"/>
          </a:xfrm>
          <a:prstGeom prst="rect">
            <a:avLst/>
          </a:prstGeom>
        </p:spPr>
      </p:pic>
      <p:sp>
        <p:nvSpPr>
          <p:cNvPr id="5" name="Title 1">
            <a:extLst>
              <a:ext uri="{FF2B5EF4-FFF2-40B4-BE49-F238E27FC236}">
                <a16:creationId xmlns:a16="http://schemas.microsoft.com/office/drawing/2014/main" id="{93317699-8C40-880B-E17E-C7E2B1EDD16C}"/>
              </a:ext>
            </a:extLst>
          </p:cNvPr>
          <p:cNvSpPr txBox="1">
            <a:spLocks/>
          </p:cNvSpPr>
          <p:nvPr/>
        </p:nvSpPr>
        <p:spPr>
          <a:xfrm>
            <a:off x="1328393" y="716819"/>
            <a:ext cx="10515600" cy="4882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600" b="1">
                <a:latin typeface="Open sans"/>
                <a:ea typeface="Open sans"/>
                <a:cs typeface="Open sans"/>
              </a:rPr>
              <a:t>Reception Long Term Plan 25-26</a:t>
            </a:r>
            <a:endParaRPr lang="en-GB" sz="2600" b="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86185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600" b="1">
                <a:latin typeface="Open sans"/>
                <a:ea typeface="Open sans"/>
                <a:cs typeface="Open sans"/>
              </a:rPr>
              <a:t>Reception Long Term Plan 25-26</a:t>
            </a:r>
            <a:endParaRPr lang="en-GB" sz="2600" b="1">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967397888"/>
              </p:ext>
            </p:extLst>
          </p:nvPr>
        </p:nvGraphicFramePr>
        <p:xfrm>
          <a:off x="197738" y="719663"/>
          <a:ext cx="11796523" cy="1958411"/>
        </p:xfrm>
        <a:graphic>
          <a:graphicData uri="http://schemas.openxmlformats.org/drawingml/2006/table">
            <a:tbl>
              <a:tblPr firstRow="1" bandRow="1">
                <a:tableStyleId>{5C22544A-7EE6-4342-B048-85BDC9FD1C3A}</a:tableStyleId>
              </a:tblPr>
              <a:tblGrid>
                <a:gridCol w="1735869">
                  <a:extLst>
                    <a:ext uri="{9D8B030D-6E8A-4147-A177-3AD203B41FA5}">
                      <a16:colId xmlns:a16="http://schemas.microsoft.com/office/drawing/2014/main" val="385991600"/>
                    </a:ext>
                  </a:extLst>
                </a:gridCol>
                <a:gridCol w="1538235">
                  <a:extLst>
                    <a:ext uri="{9D8B030D-6E8A-4147-A177-3AD203B41FA5}">
                      <a16:colId xmlns:a16="http://schemas.microsoft.com/office/drawing/2014/main" val="2865123548"/>
                    </a:ext>
                  </a:extLst>
                </a:gridCol>
                <a:gridCol w="1671545">
                  <a:extLst>
                    <a:ext uri="{9D8B030D-6E8A-4147-A177-3AD203B41FA5}">
                      <a16:colId xmlns:a16="http://schemas.microsoft.com/office/drawing/2014/main" val="872926247"/>
                    </a:ext>
                  </a:extLst>
                </a:gridCol>
                <a:gridCol w="1688014">
                  <a:extLst>
                    <a:ext uri="{9D8B030D-6E8A-4147-A177-3AD203B41FA5}">
                      <a16:colId xmlns:a16="http://schemas.microsoft.com/office/drawing/2014/main" val="1315738151"/>
                    </a:ext>
                  </a:extLst>
                </a:gridCol>
                <a:gridCol w="1704484">
                  <a:extLst>
                    <a:ext uri="{9D8B030D-6E8A-4147-A177-3AD203B41FA5}">
                      <a16:colId xmlns:a16="http://schemas.microsoft.com/office/drawing/2014/main" val="2709165749"/>
                    </a:ext>
                  </a:extLst>
                </a:gridCol>
                <a:gridCol w="1720953">
                  <a:extLst>
                    <a:ext uri="{9D8B030D-6E8A-4147-A177-3AD203B41FA5}">
                      <a16:colId xmlns:a16="http://schemas.microsoft.com/office/drawing/2014/main" val="2335150482"/>
                    </a:ext>
                  </a:extLst>
                </a:gridCol>
                <a:gridCol w="1737423">
                  <a:extLst>
                    <a:ext uri="{9D8B030D-6E8A-4147-A177-3AD203B41FA5}">
                      <a16:colId xmlns:a16="http://schemas.microsoft.com/office/drawing/2014/main" val="4046203905"/>
                    </a:ext>
                  </a:extLst>
                </a:gridCol>
              </a:tblGrid>
              <a:tr h="371543">
                <a:tc>
                  <a:txBody>
                    <a:bodyPr/>
                    <a:lstStyle/>
                    <a:p>
                      <a:pPr algn="ctr"/>
                      <a:endParaRPr lang="en-GB">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solidFill>
                            <a:schemeClr val="tx1"/>
                          </a:solidFill>
                          <a:latin typeface="Open sans" panose="020B0606030504020204" pitchFamily="34" charset="0"/>
                          <a:ea typeface="Open sans" panose="020B0606030504020204" pitchFamily="34" charset="0"/>
                          <a:cs typeface="Open sans" panose="020B0606030504020204" pitchFamily="34" charset="0"/>
                        </a:rPr>
                        <a:t>Autumn 1</a:t>
                      </a:r>
                      <a:endParaRPr lang="en-GB" sz="12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Open sans" panose="020B0606030504020204" pitchFamily="34" charset="0"/>
                          <a:ea typeface="Open sans" panose="020B0606030504020204" pitchFamily="34" charset="0"/>
                          <a:cs typeface="Open sans" panose="020B0606030504020204" pitchFamily="34" charset="0"/>
                        </a:rPr>
                        <a:t>Autumn 2</a:t>
                      </a:r>
                      <a:endParaRPr lang="en-GB" sz="12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a:solidFill>
                            <a:schemeClr val="tx1"/>
                          </a:solidFill>
                          <a:latin typeface="Open sans" panose="020B0606030504020204" pitchFamily="34" charset="0"/>
                          <a:ea typeface="Open sans" panose="020B0606030504020204" pitchFamily="34" charset="0"/>
                          <a:cs typeface="Open sans" panose="020B0606030504020204" pitchFamily="34" charset="0"/>
                        </a:rPr>
                        <a:t>Spring 1</a:t>
                      </a:r>
                      <a:endParaRPr lang="en-GB" sz="12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a:solidFill>
                            <a:schemeClr val="tx1"/>
                          </a:solidFill>
                          <a:latin typeface="Open sans" panose="020B0606030504020204" pitchFamily="34" charset="0"/>
                          <a:ea typeface="Open sans" panose="020B0606030504020204" pitchFamily="34" charset="0"/>
                          <a:cs typeface="Open sans" panose="020B0606030504020204" pitchFamily="34" charset="0"/>
                        </a:rPr>
                        <a:t>Spring 2</a:t>
                      </a:r>
                      <a:endParaRPr lang="en-GB" sz="12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a:solidFill>
                            <a:schemeClr val="tx1"/>
                          </a:solidFill>
                          <a:latin typeface="Open sans" panose="020B0606030504020204" pitchFamily="34" charset="0"/>
                          <a:ea typeface="Open sans" panose="020B0606030504020204" pitchFamily="34" charset="0"/>
                          <a:cs typeface="Open sans" panose="020B0606030504020204" pitchFamily="34" charset="0"/>
                        </a:rPr>
                        <a:t>Summer 1</a:t>
                      </a:r>
                      <a:endParaRPr lang="en-GB" sz="12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a:solidFill>
                            <a:schemeClr val="tx1"/>
                          </a:solidFill>
                          <a:latin typeface="Open sans" panose="020B0606030504020204" pitchFamily="34" charset="0"/>
                          <a:ea typeface="Open sans" panose="020B0606030504020204" pitchFamily="34" charset="0"/>
                          <a:cs typeface="Open sans" panose="020B0606030504020204" pitchFamily="34" charset="0"/>
                        </a:rPr>
                        <a:t>Summer 2</a:t>
                      </a:r>
                      <a:endParaRPr lang="en-GB" sz="12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3285939"/>
                  </a:ext>
                </a:extLst>
              </a:tr>
              <a:tr h="362520">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General Themes </a:t>
                      </a: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a:latin typeface="Open sans" panose="020B0606030504020204" pitchFamily="34" charset="0"/>
                          <a:ea typeface="Open sans" panose="020B0606030504020204" pitchFamily="34" charset="0"/>
                          <a:cs typeface="Open sans" panose="020B0606030504020204" pitchFamily="34" charset="0"/>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latin typeface="Open sans" panose="020B0606030504020204" pitchFamily="34" charset="0"/>
                          <a:ea typeface="Open sans" panose="020B0606030504020204" pitchFamily="34" charset="0"/>
                          <a:cs typeface="Open sans" panose="020B0606030504020204" pitchFamily="34" charset="0"/>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a:latin typeface="Open sans" panose="020B0606030504020204" pitchFamily="34" charset="0"/>
                          <a:ea typeface="Open sans" panose="020B0606030504020204" pitchFamily="34" charset="0"/>
                          <a:cs typeface="Open sans" panose="020B0606030504020204" pitchFamily="34" charset="0"/>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latin typeface="Open sans" panose="020B0606030504020204" pitchFamily="34" charset="0"/>
                          <a:ea typeface="Open sans" panose="020B0606030504020204" pitchFamily="34" charset="0"/>
                          <a:cs typeface="Open sans" panose="020B0606030504020204" pitchFamily="34" charset="0"/>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a:latin typeface="Open sans" panose="020B0606030504020204" pitchFamily="34" charset="0"/>
                          <a:ea typeface="Open sans" panose="020B0606030504020204" pitchFamily="34" charset="0"/>
                          <a:cs typeface="Open sans" panose="020B0606030504020204" pitchFamily="34" charset="0"/>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latin typeface="Open sans" panose="020B0606030504020204" pitchFamily="34" charset="0"/>
                          <a:ea typeface="Open sans" panose="020B0606030504020204" pitchFamily="34" charset="0"/>
                          <a:cs typeface="Open sans" panose="020B0606030504020204" pitchFamily="34" charset="0"/>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821844">
                <a:tc rowSpan="2">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COMMUNICATION AND LANGUAGE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Talking to friends </a:t>
                      </a:r>
                    </a:p>
                    <a:p>
                      <a:pPr algn="ctr"/>
                      <a:r>
                        <a:rPr lang="en-US" sz="1000">
                          <a:latin typeface="Open sans" panose="020B0606030504020204" pitchFamily="34" charset="0"/>
                          <a:ea typeface="Open sans" panose="020B0606030504020204" pitchFamily="34" charset="0"/>
                          <a:cs typeface="Open sans" panose="020B0606030504020204" pitchFamily="34" charset="0"/>
                        </a:rPr>
                        <a:t>Sharing facts about self, experiences &amp; </a:t>
                      </a: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goals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Responding to stories &amp; retelling them</a:t>
                      </a: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Following instructions  </a:t>
                      </a: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Taking part in discussion </a:t>
                      </a:r>
                      <a:endParaRPr lang="en-GB"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Answering how and why questions</a:t>
                      </a: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Inventing own verbal stories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Sustained focus when listening</a:t>
                      </a: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Giving simple explanations</a:t>
                      </a:r>
                      <a:endParaRPr lang="en-GB"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Describing events &amp; stories  in detail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GB" sz="1000" b="0" u="none">
                          <a:solidFill>
                            <a:schemeClr val="tx1"/>
                          </a:solidFill>
                          <a:latin typeface="Open sans" panose="020B0606030504020204" pitchFamily="34" charset="0"/>
                          <a:ea typeface="Open sans" panose="020B0606030504020204" pitchFamily="34" charset="0"/>
                          <a:cs typeface="Open sans" panose="020B0606030504020204" pitchFamily="34" charset="0"/>
                        </a:rPr>
                        <a:t>Multi-step instructions</a:t>
                      </a:r>
                    </a:p>
                    <a:p>
                      <a:pPr algn="ctr"/>
                      <a:endParaRPr lang="en-GB"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63662612"/>
                  </a:ext>
                </a:extLst>
              </a:tr>
              <a:tr h="402504">
                <a:tc vMerge="1">
                  <a:txBody>
                    <a:bodyPr/>
                    <a:lstStyle/>
                    <a:p>
                      <a:pPr algn="ctr"/>
                      <a:endParaRPr lang="en-US" sz="1100" b="1">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On going work: talking &amp; discussion times, sharing stories &amp; songs, developing vocabulary, developing concentration &amp; listening,, show &amp; tell, NELI intervention as appropriate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04419089"/>
                  </a:ext>
                </a:extLst>
              </a:tr>
            </a:tbl>
          </a:graphicData>
        </a:graphic>
      </p:graphicFrame>
      <p:pic>
        <p:nvPicPr>
          <p:cNvPr id="7" name="Picture 6">
            <a:extLst>
              <a:ext uri="{FF2B5EF4-FFF2-40B4-BE49-F238E27FC236}">
                <a16:creationId xmlns:a16="http://schemas.microsoft.com/office/drawing/2014/main" id="{B104108D-1DFF-4989-BD29-E5963E27A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007" y="279819"/>
            <a:ext cx="622471" cy="622471"/>
          </a:xfrm>
          <a:prstGeom prst="rect">
            <a:avLst/>
          </a:prstGeom>
        </p:spPr>
      </p:pic>
      <p:graphicFrame>
        <p:nvGraphicFramePr>
          <p:cNvPr id="2" name="Table 1">
            <a:extLst>
              <a:ext uri="{FF2B5EF4-FFF2-40B4-BE49-F238E27FC236}">
                <a16:creationId xmlns:a16="http://schemas.microsoft.com/office/drawing/2014/main" id="{3A67E88A-CFEB-48BD-919C-4BE15B0C9C80}"/>
              </a:ext>
            </a:extLst>
          </p:cNvPr>
          <p:cNvGraphicFramePr>
            <a:graphicFrameLocks noGrp="1"/>
          </p:cNvGraphicFramePr>
          <p:nvPr>
            <p:extLst>
              <p:ext uri="{D42A27DB-BD31-4B8C-83A1-F6EECF244321}">
                <p14:modId xmlns:p14="http://schemas.microsoft.com/office/powerpoint/2010/main" val="3917020034"/>
              </p:ext>
            </p:extLst>
          </p:nvPr>
        </p:nvGraphicFramePr>
        <p:xfrm>
          <a:off x="197738" y="2678074"/>
          <a:ext cx="11796523" cy="1615440"/>
        </p:xfrm>
        <a:graphic>
          <a:graphicData uri="http://schemas.openxmlformats.org/drawingml/2006/table">
            <a:tbl>
              <a:tblPr firstRow="1" bandRow="1">
                <a:tableStyleId>{5C22544A-7EE6-4342-B048-85BDC9FD1C3A}</a:tableStyleId>
              </a:tblPr>
              <a:tblGrid>
                <a:gridCol w="1744184">
                  <a:extLst>
                    <a:ext uri="{9D8B030D-6E8A-4147-A177-3AD203B41FA5}">
                      <a16:colId xmlns:a16="http://schemas.microsoft.com/office/drawing/2014/main" val="3899937622"/>
                    </a:ext>
                  </a:extLst>
                </a:gridCol>
                <a:gridCol w="1517715">
                  <a:extLst>
                    <a:ext uri="{9D8B030D-6E8A-4147-A177-3AD203B41FA5}">
                      <a16:colId xmlns:a16="http://schemas.microsoft.com/office/drawing/2014/main" val="3265305047"/>
                    </a:ext>
                  </a:extLst>
                </a:gridCol>
                <a:gridCol w="1696825">
                  <a:extLst>
                    <a:ext uri="{9D8B030D-6E8A-4147-A177-3AD203B41FA5}">
                      <a16:colId xmlns:a16="http://schemas.microsoft.com/office/drawing/2014/main" val="1959752684"/>
                    </a:ext>
                  </a:extLst>
                </a:gridCol>
                <a:gridCol w="1696825">
                  <a:extLst>
                    <a:ext uri="{9D8B030D-6E8A-4147-A177-3AD203B41FA5}">
                      <a16:colId xmlns:a16="http://schemas.microsoft.com/office/drawing/2014/main" val="3572264776"/>
                    </a:ext>
                  </a:extLst>
                </a:gridCol>
                <a:gridCol w="1734532">
                  <a:extLst>
                    <a:ext uri="{9D8B030D-6E8A-4147-A177-3AD203B41FA5}">
                      <a16:colId xmlns:a16="http://schemas.microsoft.com/office/drawing/2014/main" val="1148498304"/>
                    </a:ext>
                  </a:extLst>
                </a:gridCol>
                <a:gridCol w="1677971">
                  <a:extLst>
                    <a:ext uri="{9D8B030D-6E8A-4147-A177-3AD203B41FA5}">
                      <a16:colId xmlns:a16="http://schemas.microsoft.com/office/drawing/2014/main" val="1733806174"/>
                    </a:ext>
                  </a:extLst>
                </a:gridCol>
                <a:gridCol w="1728471">
                  <a:extLst>
                    <a:ext uri="{9D8B030D-6E8A-4147-A177-3AD203B41FA5}">
                      <a16:colId xmlns:a16="http://schemas.microsoft.com/office/drawing/2014/main" val="817387915"/>
                    </a:ext>
                  </a:extLst>
                </a:gridCol>
              </a:tblGrid>
              <a:tr h="851389">
                <a:tc>
                  <a:txBody>
                    <a:bodyPr/>
                    <a:lstStyle/>
                    <a:p>
                      <a:pPr algn="ctr"/>
                      <a:r>
                        <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rPr>
                        <a:t>PERSONAL, SOCIAL &amp; EMOTIONAL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0">
                          <a:solidFill>
                            <a:schemeClr val="tx1"/>
                          </a:solidFill>
                          <a:latin typeface="Open sans"/>
                          <a:ea typeface="Open sans"/>
                          <a:cs typeface="Open sans"/>
                        </a:rPr>
                        <a:t>MMR- Beginning and belonging</a:t>
                      </a:r>
                    </a:p>
                    <a:p>
                      <a:pPr lvl="0" algn="ctr">
                        <a:buNone/>
                      </a:pPr>
                      <a:endParaRPr lang="en-US" sz="1000" b="0">
                        <a:solidFill>
                          <a:schemeClr val="tx1"/>
                        </a:solidFill>
                        <a:latin typeface="Open sans"/>
                        <a:ea typeface="Open sans"/>
                        <a:cs typeface="Open sans"/>
                      </a:endParaRP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Class Rules and Routines </a:t>
                      </a: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Supporting children to build relationships</a:t>
                      </a:r>
                    </a:p>
                    <a:p>
                      <a:pPr algn="ctr"/>
                      <a:endPar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000" b="0">
                          <a:solidFill>
                            <a:schemeClr val="tx1"/>
                          </a:solidFill>
                          <a:latin typeface="Open sans"/>
                          <a:ea typeface="Open sans"/>
                          <a:cs typeface="Open sans"/>
                        </a:rPr>
                        <a:t>MMR- My emotions</a:t>
                      </a:r>
                    </a:p>
                    <a:p>
                      <a:pPr lvl="0" algn="ctr">
                        <a:buNone/>
                      </a:pPr>
                      <a:r>
                        <a:rPr lang="en-US" sz="1000" b="0">
                          <a:solidFill>
                            <a:schemeClr val="tx1"/>
                          </a:solidFill>
                          <a:latin typeface="Open sans"/>
                          <a:ea typeface="Open sans"/>
                          <a:cs typeface="Open sans"/>
                        </a:rPr>
                        <a:t>MMR- Family and friends</a:t>
                      </a:r>
                    </a:p>
                    <a:p>
                      <a:pPr lvl="0" algn="ctr">
                        <a:buNone/>
                      </a:pPr>
                      <a:endParaRPr lang="en-US" sz="1000" b="0">
                        <a:solidFill>
                          <a:schemeClr val="tx1"/>
                        </a:solidFill>
                        <a:latin typeface="Open sans"/>
                        <a:ea typeface="Open sans"/>
                        <a:cs typeface="Open sans"/>
                      </a:endParaRPr>
                    </a:p>
                    <a:p>
                      <a:pPr lvl="0" algn="ctr">
                        <a:buNone/>
                      </a:pPr>
                      <a:r>
                        <a:rPr lang="en-US" sz="1000" b="0">
                          <a:solidFill>
                            <a:schemeClr val="tx1"/>
                          </a:solidFill>
                          <a:latin typeface="Open sans"/>
                          <a:ea typeface="Open sans"/>
                          <a:cs typeface="Open sans"/>
                        </a:rPr>
                        <a:t>Getting on and falling out</a:t>
                      </a: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How to deal with different emotions – </a:t>
                      </a:r>
                      <a:r>
                        <a:rPr lang="en-US" sz="1000" b="0" err="1">
                          <a:solidFill>
                            <a:schemeClr val="tx1"/>
                          </a:solidFill>
                          <a:latin typeface="Open sans" panose="020B0606030504020204" pitchFamily="34" charset="0"/>
                          <a:ea typeface="Open sans" panose="020B0606030504020204" pitchFamily="34" charset="0"/>
                          <a:cs typeface="Open sans" panose="020B0606030504020204" pitchFamily="34" charset="0"/>
                        </a:rPr>
                        <a:t>colour</a:t>
                      </a: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 monster</a:t>
                      </a: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Self - Confidence </a:t>
                      </a: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Build constructive and respectful relationships.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000" b="0">
                          <a:solidFill>
                            <a:schemeClr val="tx1"/>
                          </a:solidFill>
                          <a:latin typeface="Open sans"/>
                          <a:ea typeface="Open sans"/>
                          <a:cs typeface="Open sans"/>
                        </a:rPr>
                        <a:t>Citizenship- identity and diversity</a:t>
                      </a:r>
                    </a:p>
                    <a:p>
                      <a:pPr lvl="0" algn="ctr">
                        <a:buNone/>
                      </a:pPr>
                      <a:endParaRPr lang="en-US" sz="1000" b="0">
                        <a:solidFill>
                          <a:schemeClr val="tx1"/>
                        </a:solidFill>
                        <a:latin typeface="Open sans"/>
                        <a:ea typeface="Open sans"/>
                        <a:cs typeface="Open sans"/>
                      </a:endParaRPr>
                    </a:p>
                    <a:p>
                      <a:pPr lvl="0" algn="ctr">
                        <a:buNone/>
                      </a:pPr>
                      <a:r>
                        <a:rPr lang="en-US" sz="1000" b="0">
                          <a:solidFill>
                            <a:schemeClr val="tx1"/>
                          </a:solidFill>
                          <a:latin typeface="Open sans"/>
                          <a:ea typeface="Open sans"/>
                          <a:cs typeface="Open sans"/>
                        </a:rPr>
                        <a:t>Good to be me </a:t>
                      </a:r>
                      <a:endParaRPr lang="en-US"/>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Learning about qualities , similarities &amp; differences </a:t>
                      </a: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Identify and moderate their own feelings socially and emotionally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000" b="0">
                          <a:solidFill>
                            <a:schemeClr val="tx1"/>
                          </a:solidFill>
                          <a:latin typeface="Open sans"/>
                          <a:ea typeface="Open sans"/>
                          <a:cs typeface="Open sans"/>
                        </a:rPr>
                        <a:t>Citizenship- Me and my world</a:t>
                      </a:r>
                    </a:p>
                    <a:p>
                      <a:pPr lvl="0" algn="ctr">
                        <a:buNone/>
                      </a:pPr>
                      <a:endParaRPr lang="en-US" sz="1000" b="0">
                        <a:solidFill>
                          <a:schemeClr val="tx1"/>
                        </a:solidFill>
                        <a:latin typeface="Open sans"/>
                        <a:ea typeface="Open sans"/>
                        <a:cs typeface="Open sans"/>
                      </a:endParaRPr>
                    </a:p>
                    <a:p>
                      <a:pPr lvl="0" algn="ctr">
                        <a:buNone/>
                      </a:pPr>
                      <a:r>
                        <a:rPr lang="en-US" sz="1000" b="0">
                          <a:solidFill>
                            <a:schemeClr val="tx1"/>
                          </a:solidFill>
                          <a:latin typeface="Open sans"/>
                          <a:ea typeface="Open sans"/>
                          <a:cs typeface="Open sans"/>
                        </a:rPr>
                        <a:t>Relationships </a:t>
                      </a:r>
                      <a:endParaRPr lang="en-US"/>
                    </a:p>
                    <a:p>
                      <a:pPr algn="ctr"/>
                      <a:r>
                        <a:rPr lang="en-US" sz="1000" b="0">
                          <a:solidFill>
                            <a:schemeClr val="tx1"/>
                          </a:solidFill>
                          <a:latin typeface="Open sans"/>
                          <a:ea typeface="Open sans"/>
                          <a:cs typeface="Open sans"/>
                        </a:rPr>
                        <a:t>What makes a good friend? </a:t>
                      </a: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Healthy me</a:t>
                      </a: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Looking after pets </a:t>
                      </a: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Looking After our Planet </a:t>
                      </a:r>
                    </a:p>
                    <a:p>
                      <a:pPr algn="ctr"/>
                      <a:endParaRPr lang="en-GB"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000" b="0">
                          <a:solidFill>
                            <a:schemeClr val="tx1"/>
                          </a:solidFill>
                          <a:latin typeface="Open sans"/>
                          <a:ea typeface="Open sans"/>
                          <a:cs typeface="Open sans"/>
                        </a:rPr>
                        <a:t>Healthy and safer lifestyles- My body and growing up</a:t>
                      </a:r>
                    </a:p>
                    <a:p>
                      <a:pPr lvl="0" algn="ctr">
                        <a:buNone/>
                      </a:pPr>
                      <a:endParaRPr lang="en-US" sz="1000" b="0">
                        <a:solidFill>
                          <a:schemeClr val="tx1"/>
                        </a:solidFill>
                        <a:latin typeface="Open sans"/>
                        <a:ea typeface="Open sans"/>
                        <a:cs typeface="Open sans"/>
                      </a:endParaRP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Looking after others</a:t>
                      </a: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Friendships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Dreams and Goals </a:t>
                      </a:r>
                    </a:p>
                    <a:p>
                      <a:pPr algn="ctr"/>
                      <a:endPar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lvl="0" algn="ctr">
                        <a:buNone/>
                      </a:pPr>
                      <a:r>
                        <a:rPr lang="en-US" sz="1000" b="0" i="0" u="none" strike="noStrike" noProof="0">
                          <a:solidFill>
                            <a:schemeClr val="tx1"/>
                          </a:solidFill>
                          <a:latin typeface="Open sans"/>
                        </a:rPr>
                        <a:t>Healthy and safer lifestyles-</a:t>
                      </a:r>
                      <a:endParaRPr lang="en-US" sz="1000" b="1" i="0" u="none" strike="noStrike" noProof="0">
                        <a:solidFill>
                          <a:srgbClr val="FFFFFF"/>
                        </a:solidFill>
                        <a:latin typeface="Open sans"/>
                      </a:endParaRPr>
                    </a:p>
                    <a:p>
                      <a:pPr lvl="0" algn="ctr">
                        <a:buNone/>
                      </a:pPr>
                      <a:r>
                        <a:rPr lang="en-US" sz="1000" b="0" i="0" u="none" strike="noStrike" noProof="0">
                          <a:solidFill>
                            <a:schemeClr val="tx1"/>
                          </a:solidFill>
                          <a:latin typeface="Open sans"/>
                        </a:rPr>
                        <a:t>Keeping Safe</a:t>
                      </a:r>
                      <a:endParaRPr lang="en-US"/>
                    </a:p>
                    <a:p>
                      <a:pPr lvl="0" algn="ctr">
                        <a:buNone/>
                      </a:pPr>
                      <a:endParaRPr lang="en-US" sz="1000" b="0">
                        <a:solidFill>
                          <a:schemeClr val="tx1"/>
                        </a:solidFill>
                        <a:latin typeface="Open sans"/>
                        <a:ea typeface="Open sans"/>
                        <a:cs typeface="Open sans"/>
                      </a:endParaRPr>
                    </a:p>
                    <a:p>
                      <a:pPr lvl="0" algn="ctr">
                        <a:buNone/>
                      </a:pPr>
                      <a:r>
                        <a:rPr lang="en-US" sz="1000" b="0">
                          <a:solidFill>
                            <a:schemeClr val="tx1"/>
                          </a:solidFill>
                          <a:latin typeface="Open sans"/>
                          <a:ea typeface="Open sans"/>
                          <a:cs typeface="Open sans"/>
                        </a:rPr>
                        <a:t>Taking part in sports day -  Winning and losing </a:t>
                      </a:r>
                      <a:endParaRPr lang="en-US"/>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How I’ve changed - Look how far I've come! </a:t>
                      </a: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Transition for Y1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235142310"/>
                  </a:ext>
                </a:extLst>
              </a:tr>
            </a:tbl>
          </a:graphicData>
        </a:graphic>
      </p:graphicFrame>
      <p:graphicFrame>
        <p:nvGraphicFramePr>
          <p:cNvPr id="9" name="Table 8">
            <a:extLst>
              <a:ext uri="{FF2B5EF4-FFF2-40B4-BE49-F238E27FC236}">
                <a16:creationId xmlns:a16="http://schemas.microsoft.com/office/drawing/2014/main" id="{D9C97D3D-306E-4357-A7C8-AEEF8821CDFF}"/>
              </a:ext>
            </a:extLst>
          </p:cNvPr>
          <p:cNvGraphicFramePr>
            <a:graphicFrameLocks noGrp="1"/>
          </p:cNvGraphicFramePr>
          <p:nvPr>
            <p:extLst>
              <p:ext uri="{D42A27DB-BD31-4B8C-83A1-F6EECF244321}">
                <p14:modId xmlns:p14="http://schemas.microsoft.com/office/powerpoint/2010/main" val="4020005956"/>
              </p:ext>
            </p:extLst>
          </p:nvPr>
        </p:nvGraphicFramePr>
        <p:xfrm>
          <a:off x="197738" y="3988714"/>
          <a:ext cx="11802584" cy="2407920"/>
        </p:xfrm>
        <a:graphic>
          <a:graphicData uri="http://schemas.openxmlformats.org/drawingml/2006/table">
            <a:tbl>
              <a:tblPr firstRow="1" bandRow="1">
                <a:tableStyleId>{5C22544A-7EE6-4342-B048-85BDC9FD1C3A}</a:tableStyleId>
              </a:tblPr>
              <a:tblGrid>
                <a:gridCol w="1744184">
                  <a:extLst>
                    <a:ext uri="{9D8B030D-6E8A-4147-A177-3AD203B41FA5}">
                      <a16:colId xmlns:a16="http://schemas.microsoft.com/office/drawing/2014/main" val="275617876"/>
                    </a:ext>
                  </a:extLst>
                </a:gridCol>
                <a:gridCol w="3223967">
                  <a:extLst>
                    <a:ext uri="{9D8B030D-6E8A-4147-A177-3AD203B41FA5}">
                      <a16:colId xmlns:a16="http://schemas.microsoft.com/office/drawing/2014/main" val="3497016225"/>
                    </a:ext>
                  </a:extLst>
                </a:gridCol>
                <a:gridCol w="3421930">
                  <a:extLst>
                    <a:ext uri="{9D8B030D-6E8A-4147-A177-3AD203B41FA5}">
                      <a16:colId xmlns:a16="http://schemas.microsoft.com/office/drawing/2014/main" val="1598374242"/>
                    </a:ext>
                  </a:extLst>
                </a:gridCol>
                <a:gridCol w="3412503">
                  <a:extLst>
                    <a:ext uri="{9D8B030D-6E8A-4147-A177-3AD203B41FA5}">
                      <a16:colId xmlns:a16="http://schemas.microsoft.com/office/drawing/2014/main" val="971017142"/>
                    </a:ext>
                  </a:extLst>
                </a:gridCol>
              </a:tblGrid>
              <a:tr h="667304">
                <a:tc rowSpan="2">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PHYSICAL DEVELOPMENT</a:t>
                      </a:r>
                    </a:p>
                    <a:p>
                      <a:pPr algn="ctr"/>
                      <a:endParaRPr lang="en-US" sz="2400" b="1">
                        <a:latin typeface="Open sans" panose="020B0606030504020204" pitchFamily="34" charset="0"/>
                        <a:ea typeface="Open sans" panose="020B0606030504020204" pitchFamily="34" charset="0"/>
                        <a:cs typeface="Open sans" panose="020B0606030504020204" pitchFamily="34" charset="0"/>
                      </a:endParaRPr>
                    </a:p>
                    <a:p>
                      <a:pPr algn="ctr"/>
                      <a:endParaRPr lang="en-US" sz="2400" b="1">
                        <a:latin typeface="Open sans" panose="020B0606030504020204" pitchFamily="34" charset="0"/>
                        <a:ea typeface="Open sans" panose="020B0606030504020204" pitchFamily="34" charset="0"/>
                        <a:cs typeface="Open sans" panose="020B0606030504020204" pitchFamily="34" charset="0"/>
                      </a:endParaRPr>
                    </a:p>
                    <a:p>
                      <a:pPr algn="ctr"/>
                      <a:endParaRPr lang="en-US" sz="2400" b="1">
                        <a:latin typeface="Open sans" panose="020B0606030504020204" pitchFamily="34" charset="0"/>
                        <a:ea typeface="Open sans" panose="020B0606030504020204" pitchFamily="34" charset="0"/>
                        <a:cs typeface="Open sans" panose="020B0606030504020204" pitchFamily="34" charset="0"/>
                      </a:endParaRPr>
                    </a:p>
                    <a:p>
                      <a:pPr algn="ctr"/>
                      <a:endParaRPr lang="en-US" sz="2400" b="1">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1">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Threading, weaving, playdough, building, construction</a:t>
                      </a: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Manipulate objects with good fine motor skills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Use tools to effect changes to materials</a:t>
                      </a: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Cutting along lines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Develop pencil grip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Teach and model correct letter 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Threading, weaving, playdough, building, construction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Form recognizable letters - most correctly formed</a:t>
                      </a: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Handle tools, objects, construction and malleable materials with increasing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Cutting along a curved line, like a circle</a:t>
                      </a:r>
                      <a:endPar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i="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Zip clothing </a:t>
                      </a:r>
                    </a:p>
                    <a:p>
                      <a:endParaRPr lang="en-GB"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Threading, weaving, playdough, building, construction</a:t>
                      </a: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Develop pencil grip and letter formation continually (write on the line)</a:t>
                      </a: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Increasingly precise use of tools &amp; materials, including smaller items</a:t>
                      </a: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Draw &amp; cut more complex shapes</a:t>
                      </a: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Button clothing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66762845"/>
                  </a:ext>
                </a:extLst>
              </a:tr>
              <a:tr h="76461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a:latin typeface="Amatic SC" panose="00000500000000000000" pitchFamily="2" charset="-79"/>
                          <a:cs typeface="Amatic SC" panose="00000500000000000000" pitchFamily="2" charset="-79"/>
                        </a:rPr>
                        <a:t>Gross motor </a:t>
                      </a:r>
                      <a:endParaRPr lang="en-GB" sz="4000" b="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Cooperation games e.g.  parachute games</a:t>
                      </a: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Ball skills </a:t>
                      </a: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Outdoor large loose part &amp; trim trail to explore ways of moving, balance, coordination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Moving to music (dance)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Gymnastics – balance, outdoor &amp; indoor equipment</a:t>
                      </a: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Changing for PE &amp; when using costumes for role play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latin typeface="Open sans" panose="020B0606030504020204" pitchFamily="34" charset="0"/>
                          <a:ea typeface="Open sans" panose="020B0606030504020204" pitchFamily="34" charset="0"/>
                          <a:cs typeface="Open sans" panose="020B0606030504020204" pitchFamily="34" charset="0"/>
                        </a:rPr>
                        <a:t>PE sessions following Complete PE Scheme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06125000"/>
                  </a:ext>
                </a:extLst>
              </a:tr>
            </a:tbl>
          </a:graphicData>
        </a:graphic>
      </p:graphicFrame>
    </p:spTree>
    <p:extLst>
      <p:ext uri="{BB962C8B-B14F-4D97-AF65-F5344CB8AC3E}">
        <p14:creationId xmlns:p14="http://schemas.microsoft.com/office/powerpoint/2010/main" val="419303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221006"/>
            <a:ext cx="10515600" cy="5957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600" b="1">
                <a:latin typeface="Open sans"/>
                <a:ea typeface="Open sans"/>
                <a:cs typeface="Open sans"/>
              </a:rPr>
              <a:t>Reception Long Term Plan 25-26</a:t>
            </a:r>
            <a:endParaRPr lang="en-GB" sz="2600" b="1">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615730293"/>
              </p:ext>
            </p:extLst>
          </p:nvPr>
        </p:nvGraphicFramePr>
        <p:xfrm>
          <a:off x="366318" y="972394"/>
          <a:ext cx="11459364" cy="597408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252535">
                <a:tc>
                  <a:txBody>
                    <a:bodyPr/>
                    <a:lstStyle/>
                    <a:p>
                      <a:pPr algn="ct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Autumn 1</a:t>
                      </a: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Autumn 2</a:t>
                      </a: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Spring 1</a:t>
                      </a: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Spring 2</a:t>
                      </a: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Summer 1</a:t>
                      </a: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Summer 2</a:t>
                      </a: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3285939"/>
                  </a:ext>
                </a:extLst>
              </a:tr>
              <a:tr h="252535">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General Themes </a:t>
                      </a: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4711586">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Literacy</a:t>
                      </a:r>
                    </a:p>
                    <a:p>
                      <a:pPr algn="ctr"/>
                      <a:endPar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spcBef>
                          <a:spcPts val="0"/>
                        </a:spcBef>
                        <a:spcAft>
                          <a:spcPts val="0"/>
                        </a:spcAft>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Joining in with rhymes and stories</a:t>
                      </a:r>
                    </a:p>
                    <a:p>
                      <a:pPr algn="ctr">
                        <a:lnSpc>
                          <a:spcPct val="100000"/>
                        </a:lnSpc>
                        <a:spcBef>
                          <a:spcPts val="0"/>
                        </a:spcBef>
                        <a:spcAft>
                          <a:spcPts val="0"/>
                        </a:spcAft>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Reading environmental print</a:t>
                      </a:r>
                      <a:endParaRPr lang="en-GB" sz="1000" b="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Recognizing initial sounds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Exploring dominant hand &amp; tripod grip</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Mark making</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a:solidFill>
                            <a:schemeClr val="tx1"/>
                          </a:solidFill>
                          <a:latin typeface="Open sans" panose="020B0606030504020204" pitchFamily="34" charset="0"/>
                          <a:ea typeface="Open sans" panose="020B0606030504020204" pitchFamily="34" charset="0"/>
                          <a:cs typeface="Open sans" panose="020B0606030504020204" pitchFamily="34" charset="0"/>
                        </a:rPr>
                        <a:t>Name writing</a:t>
                      </a:r>
                      <a:endParaRPr lang="en-GB" sz="1000" b="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Lists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Writing initial sounds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kern="1200">
                          <a:solidFill>
                            <a:schemeClr val="tx1"/>
                          </a:solidFill>
                          <a:effectLst/>
                          <a:latin typeface="Open sans"/>
                          <a:ea typeface="Open sans"/>
                          <a:cs typeface="Open sans"/>
                        </a:rPr>
                        <a:t>Nursery Rhymes - label characters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RWI Phonics</a:t>
                      </a:r>
                    </a:p>
                    <a:p>
                      <a:pPr marL="0" marR="0" lvl="0" indent="0" algn="ctr">
                        <a:lnSpc>
                          <a:spcPct val="100000"/>
                        </a:lnSpc>
                        <a:spcBef>
                          <a:spcPts val="0"/>
                        </a:spcBef>
                        <a:spcAft>
                          <a:spcPts val="0"/>
                        </a:spcAft>
                        <a:buClrTx/>
                        <a:buSzTx/>
                        <a:buFontTx/>
                        <a:buNone/>
                      </a:pPr>
                      <a:endParaRPr lang="en-GB" sz="1000" b="0" kern="1200">
                        <a:solidFill>
                          <a:schemeClr val="tx1"/>
                        </a:solidFill>
                        <a:effectLst/>
                        <a:latin typeface="Open sans"/>
                        <a:ea typeface="Open sans"/>
                        <a:cs typeface="Open sans"/>
                      </a:endParaRPr>
                    </a:p>
                    <a:p>
                      <a:pPr marL="0" marR="0" lvl="0" indent="0" algn="ctr">
                        <a:lnSpc>
                          <a:spcPct val="100000"/>
                        </a:lnSpc>
                        <a:spcBef>
                          <a:spcPts val="0"/>
                        </a:spcBef>
                        <a:spcAft>
                          <a:spcPts val="0"/>
                        </a:spcAft>
                        <a:buClrTx/>
                        <a:buSzTx/>
                        <a:buFontTx/>
                        <a:buNone/>
                      </a:pPr>
                      <a:endParaRPr lang="en-GB" sz="1000" b="0" kern="1200">
                        <a:solidFill>
                          <a:schemeClr val="tx1"/>
                        </a:solidFill>
                        <a:effectLst/>
                        <a:latin typeface="Open sans"/>
                        <a:ea typeface="Open sans"/>
                        <a:cs typeface="Open sans"/>
                      </a:endParaRPr>
                    </a:p>
                    <a:p>
                      <a:pPr marL="0" marR="0" lvl="0" indent="0" algn="ctr">
                        <a:lnSpc>
                          <a:spcPct val="100000"/>
                        </a:lnSpc>
                        <a:spcBef>
                          <a:spcPts val="0"/>
                        </a:spcBef>
                        <a:spcAft>
                          <a:spcPts val="0"/>
                        </a:spcAft>
                        <a:buClrTx/>
                        <a:buSzTx/>
                        <a:buFontTx/>
                        <a:buNone/>
                      </a:pPr>
                      <a:r>
                        <a:rPr lang="en-GB" sz="1000" b="1" kern="1200">
                          <a:solidFill>
                            <a:schemeClr val="tx1"/>
                          </a:solidFill>
                          <a:effectLst/>
                          <a:latin typeface="Open sans"/>
                          <a:ea typeface="Open sans"/>
                          <a:cs typeface="Open sans"/>
                        </a:rPr>
                        <a:t>Drawing Club:</a:t>
                      </a:r>
                    </a:p>
                    <a:p>
                      <a:pPr marL="0" marR="0" lvl="0" indent="0" algn="ctr">
                        <a:lnSpc>
                          <a:spcPct val="100000"/>
                        </a:lnSpc>
                        <a:spcBef>
                          <a:spcPts val="0"/>
                        </a:spcBef>
                        <a:spcAft>
                          <a:spcPts val="0"/>
                        </a:spcAft>
                        <a:buClrTx/>
                        <a:buSzTx/>
                        <a:buFontTx/>
                        <a:buNone/>
                      </a:pPr>
                      <a:r>
                        <a:rPr lang="en-GB" sz="1000" b="0" kern="1200">
                          <a:solidFill>
                            <a:schemeClr val="tx1"/>
                          </a:solidFill>
                          <a:effectLst/>
                          <a:latin typeface="Open sans"/>
                          <a:ea typeface="Open sans"/>
                          <a:cs typeface="Open sans"/>
                        </a:rPr>
                        <a:t>The Colour Monster (Feelings)</a:t>
                      </a:r>
                    </a:p>
                    <a:p>
                      <a:pPr marL="0" marR="0" lvl="0" indent="0" algn="ctr">
                        <a:lnSpc>
                          <a:spcPct val="100000"/>
                        </a:lnSpc>
                        <a:spcBef>
                          <a:spcPts val="0"/>
                        </a:spcBef>
                        <a:spcAft>
                          <a:spcPts val="0"/>
                        </a:spcAft>
                        <a:buClrTx/>
                        <a:buSzTx/>
                        <a:buFontTx/>
                        <a:buNone/>
                      </a:pPr>
                      <a:r>
                        <a:rPr lang="en-GB" sz="1000" b="0" kern="1200">
                          <a:solidFill>
                            <a:schemeClr val="tx1"/>
                          </a:solidFill>
                          <a:effectLst/>
                          <a:latin typeface="Open sans"/>
                          <a:ea typeface="Open sans"/>
                          <a:cs typeface="Open sans"/>
                        </a:rPr>
                        <a:t>Aldo (Feelings)</a:t>
                      </a:r>
                    </a:p>
                    <a:p>
                      <a:pPr marL="0" marR="0" lvl="0" indent="0" algn="ctr">
                        <a:lnSpc>
                          <a:spcPct val="100000"/>
                        </a:lnSpc>
                        <a:spcBef>
                          <a:spcPts val="0"/>
                        </a:spcBef>
                        <a:spcAft>
                          <a:spcPts val="0"/>
                        </a:spcAft>
                        <a:buClrTx/>
                        <a:buSzTx/>
                        <a:buFontTx/>
                        <a:buNone/>
                      </a:pPr>
                      <a:r>
                        <a:rPr lang="en-GB" sz="1000" b="0" kern="1200">
                          <a:solidFill>
                            <a:schemeClr val="tx1"/>
                          </a:solidFill>
                          <a:effectLst/>
                          <a:latin typeface="Open sans"/>
                          <a:ea typeface="Open sans"/>
                          <a:cs typeface="Open sans"/>
                        </a:rPr>
                        <a:t>Farmer Ham (Harvest)</a:t>
                      </a:r>
                    </a:p>
                    <a:p>
                      <a:pPr marL="0" marR="0" lvl="0" indent="0" algn="ctr">
                        <a:lnSpc>
                          <a:spcPct val="100000"/>
                        </a:lnSpc>
                        <a:spcBef>
                          <a:spcPts val="0"/>
                        </a:spcBef>
                        <a:spcAft>
                          <a:spcPts val="0"/>
                        </a:spcAft>
                        <a:buClrTx/>
                        <a:buSzTx/>
                        <a:buFontTx/>
                        <a:buNone/>
                      </a:pPr>
                      <a:r>
                        <a:rPr lang="en-GB" sz="1000" b="0" kern="1200">
                          <a:solidFill>
                            <a:schemeClr val="tx1"/>
                          </a:solidFill>
                          <a:effectLst/>
                          <a:latin typeface="Open sans"/>
                          <a:ea typeface="Open sans"/>
                          <a:cs typeface="Open sans"/>
                        </a:rPr>
                        <a:t>Alan’s Big Scary Teeth</a:t>
                      </a:r>
                    </a:p>
                    <a:p>
                      <a:pPr marL="0" marR="0" lvl="0" indent="0" algn="ctr">
                        <a:lnSpc>
                          <a:spcPct val="100000"/>
                        </a:lnSpc>
                        <a:spcBef>
                          <a:spcPts val="0"/>
                        </a:spcBef>
                        <a:spcAft>
                          <a:spcPts val="0"/>
                        </a:spcAft>
                        <a:buClrTx/>
                        <a:buSzTx/>
                        <a:buFontTx/>
                        <a:buNone/>
                      </a:pPr>
                      <a:r>
                        <a:rPr lang="en-GB" sz="1000" b="0" kern="1200">
                          <a:solidFill>
                            <a:schemeClr val="tx1"/>
                          </a:solidFill>
                          <a:effectLst/>
                          <a:latin typeface="Open sans"/>
                          <a:ea typeface="Open sans"/>
                          <a:cs typeface="Open sans"/>
                        </a:rPr>
                        <a:t>Christopher Pumpkin</a:t>
                      </a:r>
                    </a:p>
                    <a:p>
                      <a:pPr algn="ctr">
                        <a:lnSpc>
                          <a:spcPct val="100000"/>
                        </a:lnSpc>
                        <a:spcBef>
                          <a:spcPts val="0"/>
                        </a:spcBef>
                        <a:spcAft>
                          <a:spcPts val="0"/>
                        </a:spcAft>
                      </a:pPr>
                      <a:endParaRPr lang="en-GB"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Bef>
                          <a:spcPts val="0"/>
                        </a:spcBef>
                        <a:spcAft>
                          <a:spcPts val="0"/>
                        </a:spcAft>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Retell stories</a:t>
                      </a:r>
                    </a:p>
                    <a:p>
                      <a:pPr algn="ctr">
                        <a:lnSpc>
                          <a:spcPct val="100000"/>
                        </a:lnSpc>
                        <a:spcBef>
                          <a:spcPts val="0"/>
                        </a:spcBef>
                        <a:spcAft>
                          <a:spcPts val="0"/>
                        </a:spcAft>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Christmas letters/lists</a:t>
                      </a:r>
                    </a:p>
                    <a:p>
                      <a:pPr algn="ctr">
                        <a:lnSpc>
                          <a:spcPct val="100000"/>
                        </a:lnSpc>
                        <a:spcBef>
                          <a:spcPts val="0"/>
                        </a:spcBef>
                        <a:spcAft>
                          <a:spcPts val="0"/>
                        </a:spcAft>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Using  story maps and orally retelling stories</a:t>
                      </a:r>
                    </a:p>
                    <a:p>
                      <a:pPr algn="ctr">
                        <a:lnSpc>
                          <a:spcPct val="100000"/>
                        </a:lnSpc>
                        <a:spcBef>
                          <a:spcPts val="0"/>
                        </a:spcBef>
                        <a:spcAft>
                          <a:spcPts val="0"/>
                        </a:spcAft>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Reading CVC words</a:t>
                      </a:r>
                    </a:p>
                    <a:p>
                      <a:pPr algn="ctr">
                        <a:lnSpc>
                          <a:spcPct val="100000"/>
                        </a:lnSpc>
                        <a:spcBef>
                          <a:spcPts val="0"/>
                        </a:spcBef>
                        <a:spcAft>
                          <a:spcPts val="0"/>
                        </a:spcAft>
                      </a:pPr>
                      <a:r>
                        <a:rPr lang="en-GB" sz="10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Name writing</a:t>
                      </a:r>
                    </a:p>
                    <a:p>
                      <a:pPr algn="ctr">
                        <a:lnSpc>
                          <a:spcPct val="100000"/>
                        </a:lnSpc>
                        <a:spcBef>
                          <a:spcPts val="0"/>
                        </a:spcBef>
                        <a:spcAft>
                          <a:spcPts val="0"/>
                        </a:spcAft>
                      </a:pPr>
                      <a:r>
                        <a:rPr lang="en-GB" sz="10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Labelling using initial sounds</a:t>
                      </a:r>
                    </a:p>
                    <a:p>
                      <a:pPr algn="ctr">
                        <a:lnSpc>
                          <a:spcPct val="100000"/>
                        </a:lnSpc>
                        <a:spcBef>
                          <a:spcPts val="0"/>
                        </a:spcBef>
                        <a:spcAft>
                          <a:spcPts val="0"/>
                        </a:spcAft>
                      </a:pPr>
                      <a:r>
                        <a:rPr lang="en-GB" sz="10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Writing CVC labels</a:t>
                      </a:r>
                    </a:p>
                    <a:p>
                      <a:pPr algn="ctr">
                        <a:lnSpc>
                          <a:spcPct val="100000"/>
                        </a:lnSpc>
                        <a:spcBef>
                          <a:spcPts val="0"/>
                        </a:spcBef>
                        <a:spcAft>
                          <a:spcPts val="0"/>
                        </a:spcAft>
                      </a:pPr>
                      <a:r>
                        <a:rPr lang="en-GB" sz="10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Story scribing</a:t>
                      </a:r>
                    </a:p>
                    <a:p>
                      <a:pPr algn="ctr">
                        <a:lnSpc>
                          <a:spcPct val="100000"/>
                        </a:lnSpc>
                        <a:spcBef>
                          <a:spcPts val="0"/>
                        </a:spcBef>
                        <a:spcAft>
                          <a:spcPts val="0"/>
                        </a:spcAft>
                      </a:pPr>
                      <a:r>
                        <a:rPr lang="en-GB" sz="10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Story sequencing</a:t>
                      </a:r>
                      <a:endPar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Texts as a Stimulus: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The Little Red Hen- sequence the story/add speech bubbles </a:t>
                      </a:r>
                    </a:p>
                    <a:p>
                      <a:pPr algn="ctr">
                        <a:lnSpc>
                          <a:spcPct val="100000"/>
                        </a:lnSpc>
                        <a:spcBef>
                          <a:spcPts val="0"/>
                        </a:spcBef>
                        <a:spcAft>
                          <a:spcPts val="0"/>
                        </a:spcAft>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The Three Billy Goats Gruff  - create a wanted poster to catch the troll</a:t>
                      </a:r>
                      <a:endParaRPr lang="en-US" sz="10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RWI Phonics</a:t>
                      </a:r>
                    </a:p>
                    <a:p>
                      <a:pPr algn="ctr">
                        <a:lnSpc>
                          <a:spcPct val="100000"/>
                        </a:lnSpc>
                        <a:spcBef>
                          <a:spcPts val="0"/>
                        </a:spcBef>
                        <a:spcAft>
                          <a:spcPts val="0"/>
                        </a:spcAft>
                      </a:pPr>
                      <a:endParaRPr lang="en-US" sz="10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lvl="0" algn="ctr">
                        <a:lnSpc>
                          <a:spcPct val="100000"/>
                        </a:lnSpc>
                        <a:spcBef>
                          <a:spcPts val="0"/>
                        </a:spcBef>
                        <a:spcAft>
                          <a:spcPts val="0"/>
                        </a:spcAft>
                        <a:buNone/>
                      </a:pPr>
                      <a:r>
                        <a:rPr lang="en-US" sz="1000" b="1">
                          <a:solidFill>
                            <a:schemeClr val="tx1"/>
                          </a:solidFill>
                          <a:effectLst/>
                          <a:latin typeface="Open sans"/>
                          <a:ea typeface="Open sans"/>
                          <a:cs typeface="Open sans"/>
                        </a:rPr>
                        <a:t>Drawing Club:</a:t>
                      </a:r>
                    </a:p>
                    <a:p>
                      <a:pPr lvl="0" algn="ctr">
                        <a:lnSpc>
                          <a:spcPct val="100000"/>
                        </a:lnSpc>
                        <a:spcBef>
                          <a:spcPts val="0"/>
                        </a:spcBef>
                        <a:spcAft>
                          <a:spcPts val="0"/>
                        </a:spcAft>
                        <a:buNone/>
                      </a:pPr>
                      <a:r>
                        <a:rPr lang="en-US" sz="1000" b="0">
                          <a:solidFill>
                            <a:schemeClr val="tx1"/>
                          </a:solidFill>
                          <a:effectLst/>
                          <a:latin typeface="Open sans"/>
                          <a:ea typeface="Open sans"/>
                          <a:cs typeface="Open sans"/>
                        </a:rPr>
                        <a:t>Whole school writing film stimulus, Once in a lifetime animation</a:t>
                      </a:r>
                    </a:p>
                    <a:p>
                      <a:pPr lvl="0" algn="ctr" defTabSz="914400">
                        <a:lnSpc>
                          <a:spcPct val="100000"/>
                        </a:lnSpc>
                        <a:spcBef>
                          <a:spcPts val="0"/>
                        </a:spcBef>
                        <a:spcAft>
                          <a:spcPts val="0"/>
                        </a:spcAft>
                        <a:buNone/>
                        <a:tabLst/>
                        <a:defRPr/>
                      </a:pPr>
                      <a:r>
                        <a:rPr lang="en-US" sz="1000" b="0" err="1">
                          <a:solidFill>
                            <a:schemeClr val="tx1"/>
                          </a:solidFill>
                          <a:effectLst/>
                          <a:latin typeface="Open sans"/>
                          <a:ea typeface="Open sans"/>
                          <a:cs typeface="Open sans"/>
                        </a:rPr>
                        <a:t>Superatato</a:t>
                      </a:r>
                      <a:endParaRPr lang="en-US" sz="1000" b="0">
                        <a:solidFill>
                          <a:schemeClr val="tx1"/>
                        </a:solidFill>
                        <a:effectLst/>
                        <a:latin typeface="Open sans"/>
                        <a:ea typeface="Open sans"/>
                        <a:cs typeface="Open sans"/>
                      </a:endParaRPr>
                    </a:p>
                    <a:p>
                      <a:pPr lvl="0" algn="ctr">
                        <a:lnSpc>
                          <a:spcPct val="100000"/>
                        </a:lnSpc>
                        <a:spcBef>
                          <a:spcPts val="0"/>
                        </a:spcBef>
                        <a:spcAft>
                          <a:spcPts val="0"/>
                        </a:spcAft>
                        <a:buNone/>
                      </a:pPr>
                      <a:r>
                        <a:rPr lang="en-US" sz="1000" b="0">
                          <a:solidFill>
                            <a:schemeClr val="tx1"/>
                          </a:solidFill>
                          <a:effectLst/>
                          <a:latin typeface="Open sans"/>
                          <a:ea typeface="Open sans"/>
                          <a:cs typeface="Open sans"/>
                        </a:rPr>
                        <a:t>Sharing a Shell</a:t>
                      </a:r>
                    </a:p>
                    <a:p>
                      <a:pPr lvl="0" algn="ctr">
                        <a:lnSpc>
                          <a:spcPct val="100000"/>
                        </a:lnSpc>
                        <a:spcBef>
                          <a:spcPts val="0"/>
                        </a:spcBef>
                        <a:spcAft>
                          <a:spcPts val="0"/>
                        </a:spcAft>
                        <a:buNone/>
                      </a:pPr>
                      <a:r>
                        <a:rPr lang="en-US" sz="1000" b="0">
                          <a:solidFill>
                            <a:schemeClr val="tx1"/>
                          </a:solidFill>
                          <a:effectLst/>
                          <a:latin typeface="Open sans"/>
                          <a:ea typeface="Open sans"/>
                          <a:cs typeface="Open sans"/>
                        </a:rPr>
                        <a:t>Hairy Maclary</a:t>
                      </a:r>
                    </a:p>
                    <a:p>
                      <a:pPr lvl="0" algn="ctr">
                        <a:lnSpc>
                          <a:spcPct val="100000"/>
                        </a:lnSpc>
                        <a:spcBef>
                          <a:spcPts val="0"/>
                        </a:spcBef>
                        <a:spcAft>
                          <a:spcPts val="0"/>
                        </a:spcAft>
                        <a:buNone/>
                      </a:pPr>
                      <a:r>
                        <a:rPr lang="en-US" sz="1000" b="0">
                          <a:solidFill>
                            <a:schemeClr val="tx1"/>
                          </a:solidFill>
                          <a:effectLst/>
                          <a:latin typeface="Open sans"/>
                          <a:ea typeface="Open sans"/>
                          <a:cs typeface="Open sans"/>
                        </a:rPr>
                        <a:t>The Jolly Christmas Postman</a:t>
                      </a:r>
                    </a:p>
                    <a:p>
                      <a:pPr lvl="0" algn="ctr">
                        <a:lnSpc>
                          <a:spcPct val="100000"/>
                        </a:lnSpc>
                        <a:spcBef>
                          <a:spcPts val="0"/>
                        </a:spcBef>
                        <a:spcAft>
                          <a:spcPts val="0"/>
                        </a:spcAft>
                        <a:buNone/>
                      </a:pPr>
                      <a:r>
                        <a:rPr lang="en-US" sz="1000" b="0">
                          <a:solidFill>
                            <a:schemeClr val="tx1"/>
                          </a:solidFill>
                          <a:effectLst/>
                          <a:latin typeface="Open sans"/>
                          <a:ea typeface="Open sans"/>
                          <a:cs typeface="Open sans"/>
                        </a:rPr>
                        <a:t>Alien's Christmas</a:t>
                      </a:r>
                    </a:p>
                    <a:p>
                      <a:pPr algn="ctr">
                        <a:lnSpc>
                          <a:spcPct val="100000"/>
                        </a:lnSpc>
                        <a:spcBef>
                          <a:spcPts val="0"/>
                        </a:spcBef>
                        <a:spcAft>
                          <a:spcPts val="0"/>
                        </a:spcAft>
                      </a:pPr>
                      <a:endParaRPr lang="en-GB" sz="10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rtl="0" eaLnBrk="1" fontAlgn="auto" latinLnBrk="0" hangingPunct="1">
                        <a:lnSpc>
                          <a:spcPct val="100000"/>
                        </a:lnSpc>
                        <a:spcBef>
                          <a:spcPts val="0"/>
                        </a:spcBef>
                        <a:spcAft>
                          <a:spcPts val="0"/>
                        </a:spcAft>
                        <a:buClrTx/>
                        <a:buSzTx/>
                        <a:buFontTx/>
                        <a:buNone/>
                      </a:pPr>
                      <a:endPar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rtl="0" eaLnBrk="1" fontAlgn="auto" latinLnBrk="0" hangingPunct="1">
                        <a:lnSpc>
                          <a:spcPct val="100000"/>
                        </a:lnSpc>
                        <a:spcBef>
                          <a:spcPts val="0"/>
                        </a:spcBef>
                        <a:spcAft>
                          <a:spcPts val="0"/>
                        </a:spcAft>
                        <a:buClrTx/>
                        <a:buSzTx/>
                        <a:buFontTx/>
                        <a:buNone/>
                      </a:pPr>
                      <a:endParaRPr lang="en-GB" sz="1000" b="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rtl="0" eaLnBrk="1" fontAlgn="auto" latinLnBrk="0" hangingPunct="1">
                        <a:lnSpc>
                          <a:spcPct val="100000"/>
                        </a:lnSpc>
                        <a:spcBef>
                          <a:spcPts val="0"/>
                        </a:spcBef>
                        <a:spcAft>
                          <a:spcPts val="0"/>
                        </a:spcAft>
                        <a:buClrTx/>
                        <a:buSzTx/>
                        <a:buFontTx/>
                        <a:buNone/>
                      </a:pPr>
                      <a:endParaRPr lang="en-GB" sz="10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Bef>
                          <a:spcPts val="0"/>
                        </a:spcBef>
                        <a:spcAft>
                          <a:spcPts val="0"/>
                        </a:spcAft>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Making up stories - record stories through drawing/mark making </a:t>
                      </a:r>
                    </a:p>
                    <a:p>
                      <a:pPr algn="ctr">
                        <a:lnSpc>
                          <a:spcPct val="100000"/>
                        </a:lnSpc>
                        <a:spcBef>
                          <a:spcPts val="0"/>
                        </a:spcBef>
                        <a:spcAft>
                          <a:spcPts val="0"/>
                        </a:spcAft>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Read simple captions  and phrases</a:t>
                      </a:r>
                    </a:p>
                    <a:p>
                      <a:pPr algn="ctr">
                        <a:lnSpc>
                          <a:spcPct val="100000"/>
                        </a:lnSpc>
                        <a:spcBef>
                          <a:spcPts val="0"/>
                        </a:spcBef>
                        <a:spcAft>
                          <a:spcPts val="0"/>
                        </a:spcAft>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 Read a few common exception words matched to RWI</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Writing tricky words (red) such as I, me, my, to, the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Writing CVC, CVCC, CCVC words.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Create a story board/map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Texts as a Stimulus: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Lost &amp; Found &amp; Owl Babies - writing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CVC words &amp; simple sentences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solidFill>
                          <a:effectLst/>
                          <a:latin typeface="Open sans"/>
                          <a:ea typeface="Open sans"/>
                          <a:cs typeface="Open sans"/>
                        </a:rPr>
                        <a:t>Handa’s Surprise - </a:t>
                      </a:r>
                      <a:r>
                        <a:rPr lang="en-US" sz="1000" b="0">
                          <a:solidFill>
                            <a:schemeClr val="tx1"/>
                          </a:solidFill>
                          <a:latin typeface="Open sans"/>
                          <a:ea typeface="Open sans"/>
                          <a:cs typeface="Open sans"/>
                        </a:rPr>
                        <a:t>Retell the story in own words/write new version</a:t>
                      </a:r>
                      <a:endParaRPr lang="en-US" sz="1000" b="0">
                        <a:solidFill>
                          <a:schemeClr val="tx1"/>
                        </a:solidFill>
                        <a:effectLst/>
                        <a:latin typeface="Open sans"/>
                        <a:ea typeface="Open sans"/>
                        <a:cs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RWI Phonics</a:t>
                      </a:r>
                    </a:p>
                    <a:p>
                      <a:pPr marL="0" marR="0" lvl="0" indent="0" algn="ctr" defTabSz="914400">
                        <a:lnSpc>
                          <a:spcPct val="100000"/>
                        </a:lnSpc>
                        <a:spcBef>
                          <a:spcPts val="0"/>
                        </a:spcBef>
                        <a:spcAft>
                          <a:spcPts val="0"/>
                        </a:spcAft>
                        <a:buClrTx/>
                        <a:buSzTx/>
                        <a:buFontTx/>
                        <a:buNone/>
                        <a:tabLst/>
                        <a:defRPr/>
                      </a:pPr>
                      <a:endParaRPr lang="en-GB" sz="1000" b="0" kern="1200">
                        <a:solidFill>
                          <a:schemeClr val="tx1"/>
                        </a:solidFill>
                        <a:effectLst/>
                        <a:latin typeface="Open sans"/>
                        <a:ea typeface="Open sans"/>
                        <a:cs typeface="Open sans"/>
                      </a:endParaRPr>
                    </a:p>
                    <a:p>
                      <a:pPr marL="0" marR="0" lvl="0" indent="0" algn="ctr">
                        <a:lnSpc>
                          <a:spcPct val="100000"/>
                        </a:lnSpc>
                        <a:spcBef>
                          <a:spcPts val="0"/>
                        </a:spcBef>
                        <a:spcAft>
                          <a:spcPts val="0"/>
                        </a:spcAft>
                        <a:buClrTx/>
                        <a:buSzTx/>
                        <a:buFontTx/>
                        <a:buNone/>
                      </a:pPr>
                      <a:r>
                        <a:rPr lang="en-GB" sz="1000" b="1" kern="1200">
                          <a:solidFill>
                            <a:schemeClr val="tx1"/>
                          </a:solidFill>
                          <a:effectLst/>
                          <a:latin typeface="Open sans"/>
                          <a:ea typeface="Open sans"/>
                          <a:cs typeface="Open sans"/>
                        </a:rPr>
                        <a:t>Drawing Club:</a:t>
                      </a:r>
                    </a:p>
                    <a:p>
                      <a:pPr marL="0" marR="0" lvl="0" indent="0" algn="ctr" rtl="0" eaLnBrk="1" fontAlgn="auto" latinLnBrk="0" hangingPunct="1">
                        <a:lnSpc>
                          <a:spcPct val="100000"/>
                        </a:lnSpc>
                        <a:spcBef>
                          <a:spcPts val="0"/>
                        </a:spcBef>
                        <a:spcAft>
                          <a:spcPts val="0"/>
                        </a:spcAft>
                        <a:buClrTx/>
                        <a:buSzTx/>
                        <a:buFontTx/>
                        <a:buNone/>
                      </a:pPr>
                      <a:r>
                        <a:rPr lang="en-US" sz="1000" b="0">
                          <a:solidFill>
                            <a:schemeClr val="tx1"/>
                          </a:solidFill>
                          <a:latin typeface="Open sans"/>
                          <a:ea typeface="Open sans"/>
                          <a:cs typeface="Open sans"/>
                        </a:rPr>
                        <a:t>Alen's Love Underpants</a:t>
                      </a:r>
                      <a:endPar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a:lnSpc>
                          <a:spcPct val="100000"/>
                        </a:lnSpc>
                        <a:spcBef>
                          <a:spcPts val="0"/>
                        </a:spcBef>
                        <a:spcAft>
                          <a:spcPts val="0"/>
                        </a:spcAft>
                        <a:buClrTx/>
                        <a:buSzTx/>
                        <a:buFontTx/>
                        <a:buNone/>
                      </a:pPr>
                      <a:r>
                        <a:rPr lang="en-US" sz="1000" b="0">
                          <a:solidFill>
                            <a:schemeClr val="tx1"/>
                          </a:solidFill>
                          <a:latin typeface="Open sans"/>
                          <a:ea typeface="Open sans"/>
                          <a:cs typeface="Open sans"/>
                        </a:rPr>
                        <a:t>Dear Zoo</a:t>
                      </a:r>
                    </a:p>
                    <a:p>
                      <a:pPr algn="ctr">
                        <a:lnSpc>
                          <a:spcPct val="100000"/>
                        </a:lnSpc>
                        <a:spcBef>
                          <a:spcPts val="0"/>
                        </a:spcBef>
                        <a:spcAft>
                          <a:spcPts val="0"/>
                        </a:spcAft>
                      </a:pPr>
                      <a:endPar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0"/>
                        </a:spcBef>
                        <a:spcAft>
                          <a:spcPts val="0"/>
                        </a:spcAft>
                      </a:pPr>
                      <a:r>
                        <a:rPr lang="en-US" sz="1000" b="0">
                          <a:solidFill>
                            <a:schemeClr val="tx1"/>
                          </a:solidFill>
                          <a:latin typeface="Open sans"/>
                          <a:ea typeface="Open sans"/>
                          <a:cs typeface="Open sans"/>
                        </a:rPr>
                        <a:t> </a:t>
                      </a:r>
                      <a:endParaRPr lang="en-US" sz="800">
                        <a:latin typeface="Open sans"/>
                        <a:ea typeface="Open sans"/>
                        <a:cs typeface="Open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Bef>
                          <a:spcPts val="0"/>
                        </a:spcBef>
                        <a:spcAft>
                          <a:spcPts val="0"/>
                        </a:spcAft>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Information leaflets about animals in the garden/plants and growing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Re-read books to build confidence, fluency,  understanding &amp; enjoyment</a:t>
                      </a:r>
                    </a:p>
                    <a:p>
                      <a:pPr algn="ctr">
                        <a:lnSpc>
                          <a:spcPct val="100000"/>
                        </a:lnSpc>
                        <a:spcBef>
                          <a:spcPts val="0"/>
                        </a:spcBef>
                        <a:spcAft>
                          <a:spcPts val="0"/>
                        </a:spcAft>
                      </a:pPr>
                      <a:r>
                        <a:rPr lang="en-US" sz="10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Hungry Caterpillar -describe foods / adjectives </a:t>
                      </a:r>
                    </a:p>
                    <a:p>
                      <a:pPr algn="ctr">
                        <a:lnSpc>
                          <a:spcPct val="100000"/>
                        </a:lnSpc>
                        <a:spcBef>
                          <a:spcPts val="0"/>
                        </a:spcBef>
                        <a:spcAft>
                          <a:spcPts val="0"/>
                        </a:spcAft>
                      </a:pPr>
                      <a:r>
                        <a:rPr lang="en-US" sz="10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Healthy Food – My Menu / Bean Diary </a:t>
                      </a:r>
                    </a:p>
                    <a:p>
                      <a:pPr algn="ctr">
                        <a:lnSpc>
                          <a:spcPct val="100000"/>
                        </a:lnSpc>
                        <a:spcBef>
                          <a:spcPts val="0"/>
                        </a:spcBef>
                        <a:spcAft>
                          <a:spcPts val="0"/>
                        </a:spcAft>
                      </a:pPr>
                      <a:r>
                        <a:rPr lang="en-GB" sz="10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Writing captions &amp; </a:t>
                      </a:r>
                    </a:p>
                    <a:p>
                      <a:pPr algn="ctr">
                        <a:lnSpc>
                          <a:spcPct val="100000"/>
                        </a:lnSpc>
                        <a:spcBef>
                          <a:spcPts val="0"/>
                        </a:spcBef>
                        <a:spcAft>
                          <a:spcPts val="0"/>
                        </a:spcAft>
                      </a:pPr>
                      <a:r>
                        <a:rPr lang="en-GB" sz="10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simple sentences</a:t>
                      </a:r>
                    </a:p>
                    <a:p>
                      <a:pPr algn="ctr">
                        <a:lnSpc>
                          <a:spcPct val="100000"/>
                        </a:lnSpc>
                        <a:spcBef>
                          <a:spcPts val="0"/>
                        </a:spcBef>
                        <a:spcAft>
                          <a:spcPts val="0"/>
                        </a:spcAft>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Labels and captions – life cycles </a:t>
                      </a:r>
                    </a:p>
                    <a:p>
                      <a:pPr algn="ctr">
                        <a:lnSpc>
                          <a:spcPct val="100000"/>
                        </a:lnSpc>
                        <a:spcBef>
                          <a:spcPts val="0"/>
                        </a:spcBef>
                        <a:spcAft>
                          <a:spcPts val="0"/>
                        </a:spcAft>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Recount – A trip to the park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Texts as a Stimulus:</a:t>
                      </a:r>
                    </a:p>
                    <a:p>
                      <a:pPr algn="ctr">
                        <a:lnSpc>
                          <a:spcPct val="100000"/>
                        </a:lnSpc>
                        <a:spcBef>
                          <a:spcPts val="0"/>
                        </a:spcBef>
                        <a:spcAft>
                          <a:spcPts val="0"/>
                        </a:spcAft>
                      </a:pPr>
                      <a:r>
                        <a:rPr lang="en-US" sz="10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Jack and the Bean stalk – retell parts of the story / repeated refrains / speech bubbles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RWI Phonics</a:t>
                      </a:r>
                    </a:p>
                    <a:p>
                      <a:pPr algn="ctr">
                        <a:lnSpc>
                          <a:spcPct val="100000"/>
                        </a:lnSpc>
                        <a:spcBef>
                          <a:spcPts val="0"/>
                        </a:spcBef>
                        <a:spcAft>
                          <a:spcPts val="0"/>
                        </a:spcAft>
                      </a:pPr>
                      <a:endPar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Bef>
                          <a:spcPts val="0"/>
                        </a:spcBef>
                        <a:spcAft>
                          <a:spcPts val="0"/>
                        </a:spcAft>
                      </a:pPr>
                      <a:r>
                        <a:rPr lang="en-US" sz="10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Stories from other cultures and traditions </a:t>
                      </a:r>
                    </a:p>
                    <a:p>
                      <a:pPr algn="ctr">
                        <a:lnSpc>
                          <a:spcPct val="100000"/>
                        </a:lnSpc>
                        <a:spcBef>
                          <a:spcPts val="0"/>
                        </a:spcBef>
                        <a:spcAft>
                          <a:spcPts val="0"/>
                        </a:spcAft>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Retell a story with actions and / or picture prompts as part of a group - Use story language when acting out a narrative</a:t>
                      </a:r>
                      <a:endParaRPr lang="en-US" sz="10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0"/>
                        </a:spcBef>
                        <a:spcAft>
                          <a:spcPts val="0"/>
                        </a:spcAft>
                      </a:pPr>
                      <a:r>
                        <a:rPr lang="en-GB" sz="10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Writing phonetically plausible attempts at words</a:t>
                      </a:r>
                    </a:p>
                    <a:p>
                      <a:pPr algn="ctr">
                        <a:lnSpc>
                          <a:spcPct val="100000"/>
                        </a:lnSpc>
                        <a:spcBef>
                          <a:spcPts val="0"/>
                        </a:spcBef>
                        <a:spcAft>
                          <a:spcPts val="0"/>
                        </a:spcAft>
                      </a:pPr>
                      <a:r>
                        <a:rPr lang="en-GB" sz="10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Beginning to use finger spaces</a:t>
                      </a:r>
                      <a:endParaRPr lang="en-US" sz="10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0"/>
                        </a:spcBef>
                        <a:spcAft>
                          <a:spcPts val="0"/>
                        </a:spcAft>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Form lower-case and capital letters correctly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Texts as a Stimulus: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a:solidFill>
                            <a:schemeClr val="tx1"/>
                          </a:solidFill>
                          <a:effectLst/>
                          <a:latin typeface="Open sans"/>
                          <a:ea typeface="Open sans"/>
                          <a:cs typeface="Open sans"/>
                        </a:rPr>
                        <a:t>Mr </a:t>
                      </a:r>
                      <a:r>
                        <a:rPr lang="en-US" sz="1000" b="0" err="1">
                          <a:solidFill>
                            <a:schemeClr val="tx1"/>
                          </a:solidFill>
                          <a:effectLst/>
                          <a:latin typeface="Open sans"/>
                          <a:ea typeface="Open sans"/>
                          <a:cs typeface="Open sans"/>
                        </a:rPr>
                        <a:t>Gumpy’s</a:t>
                      </a:r>
                      <a:r>
                        <a:rPr lang="en-US" sz="1000" b="0">
                          <a:solidFill>
                            <a:schemeClr val="tx1"/>
                          </a:solidFill>
                          <a:effectLst/>
                          <a:latin typeface="Open sans"/>
                          <a:ea typeface="Open sans"/>
                          <a:cs typeface="Open sans"/>
                        </a:rPr>
                        <a:t> Outing -  report about the animals falling into the water</a:t>
                      </a:r>
                      <a:endParaRPr lang="en-GB" sz="1000" b="0">
                        <a:solidFill>
                          <a:schemeClr val="tx1"/>
                        </a:solidFill>
                        <a:effectLst/>
                        <a:latin typeface="Open sans"/>
                        <a:ea typeface="Open sans"/>
                        <a:cs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RWI Phonics</a:t>
                      </a:r>
                    </a:p>
                    <a:p>
                      <a:pPr algn="ctr">
                        <a:lnSpc>
                          <a:spcPct val="100000"/>
                        </a:lnSpc>
                        <a:spcBef>
                          <a:spcPts val="0"/>
                        </a:spcBef>
                        <a:spcAft>
                          <a:spcPts val="0"/>
                        </a:spcAft>
                      </a:pPr>
                      <a:endParaRPr lang="en-GB" sz="10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0"/>
                        </a:spcBef>
                        <a:spcAft>
                          <a:spcPts val="0"/>
                        </a:spcAft>
                      </a:pPr>
                      <a:endParaRPr lang="en-US" sz="10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Bef>
                          <a:spcPts val="0"/>
                        </a:spcBef>
                        <a:spcAft>
                          <a:spcPts val="0"/>
                        </a:spcAft>
                      </a:pPr>
                      <a:r>
                        <a:rPr lang="en-US" sz="1000" b="0">
                          <a:solidFill>
                            <a:schemeClr val="tx1"/>
                          </a:solidFill>
                          <a:latin typeface="Open sans"/>
                          <a:ea typeface="Open sans"/>
                          <a:cs typeface="Open sans"/>
                        </a:rPr>
                        <a:t>Listen to stories, accurately anticipating key events &amp; respond to what they hear with relevant comments, questions and reactions. </a:t>
                      </a:r>
                    </a:p>
                    <a:p>
                      <a:pPr algn="ctr">
                        <a:lnSpc>
                          <a:spcPct val="100000"/>
                        </a:lnSpc>
                        <a:spcBef>
                          <a:spcPts val="0"/>
                        </a:spcBef>
                        <a:spcAft>
                          <a:spcPts val="0"/>
                        </a:spcAft>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Make predictions</a:t>
                      </a:r>
                    </a:p>
                    <a:p>
                      <a:pPr algn="ctr">
                        <a:lnSpc>
                          <a:spcPct val="100000"/>
                        </a:lnSpc>
                        <a:spcBef>
                          <a:spcPts val="0"/>
                        </a:spcBef>
                        <a:spcAft>
                          <a:spcPts val="0"/>
                        </a:spcAft>
                      </a:pPr>
                      <a:r>
                        <a:rPr lang="en-US" sz="1000" b="0">
                          <a:solidFill>
                            <a:schemeClr val="tx1"/>
                          </a:solidFill>
                          <a:latin typeface="Open sans"/>
                          <a:ea typeface="Open sans"/>
                          <a:cs typeface="Open sans"/>
                        </a:rPr>
                        <a:t>Understands fiction vs non-fiction. Can show the  front cover, back cover, spine, blurb, illustration, illustrator, author and title.</a:t>
                      </a:r>
                    </a:p>
                    <a:p>
                      <a:pPr algn="ctr">
                        <a:lnSpc>
                          <a:spcPct val="100000"/>
                        </a:lnSpc>
                        <a:spcBef>
                          <a:spcPts val="0"/>
                        </a:spcBef>
                        <a:spcAft>
                          <a:spcPts val="0"/>
                        </a:spcAft>
                      </a:pPr>
                      <a:r>
                        <a:rPr lang="en-US" sz="10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Write a postcard / diary writing </a:t>
                      </a:r>
                    </a:p>
                    <a:p>
                      <a:pPr algn="ctr">
                        <a:lnSpc>
                          <a:spcPct val="100000"/>
                        </a:lnSpc>
                        <a:spcBef>
                          <a:spcPts val="0"/>
                        </a:spcBef>
                        <a:spcAft>
                          <a:spcPts val="0"/>
                        </a:spcAft>
                      </a:pPr>
                      <a:r>
                        <a:rPr lang="en-US" sz="10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My Holiday – recount </a:t>
                      </a:r>
                      <a:endParaRPr lang="en-GB" sz="10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0"/>
                        </a:spcBef>
                        <a:spcAft>
                          <a:spcPts val="0"/>
                        </a:spcAft>
                      </a:pPr>
                      <a:r>
                        <a:rPr lang="en-GB" sz="1000" b="0">
                          <a:solidFill>
                            <a:schemeClr val="tx1"/>
                          </a:solidFill>
                          <a:effectLst/>
                          <a:latin typeface="Open sans"/>
                          <a:ea typeface="Open sans"/>
                          <a:cs typeface="Open sans"/>
                        </a:rPr>
                        <a:t>writing sentences using a range of tricky words that are spelt correctly. Beginning to use full stops, capital letters and finger spaces.</a:t>
                      </a:r>
                      <a:r>
                        <a:rPr lang="en-US" sz="1000" b="0">
                          <a:solidFill>
                            <a:schemeClr val="tx1"/>
                          </a:solidFill>
                          <a:latin typeface="Open sans"/>
                          <a:ea typeface="Open sans"/>
                          <a:cs typeface="Open sans"/>
                        </a:rPr>
                        <a:t> </a:t>
                      </a:r>
                    </a:p>
                    <a:p>
                      <a:pPr algn="ctr">
                        <a:lnSpc>
                          <a:spcPct val="100000"/>
                        </a:lnSpc>
                        <a:spcBef>
                          <a:spcPts val="0"/>
                        </a:spcBef>
                        <a:spcAft>
                          <a:spcPts val="0"/>
                        </a:spcAft>
                      </a:pPr>
                      <a:r>
                        <a:rPr lang="en-US" sz="1000" b="0">
                          <a:solidFill>
                            <a:schemeClr val="tx1"/>
                          </a:solidFill>
                          <a:latin typeface="Open sans"/>
                          <a:ea typeface="Open sans"/>
                          <a:cs typeface="Open sans"/>
                        </a:rPr>
                        <a:t>Using familiar texts as a model for writing own stories. </a:t>
                      </a:r>
                      <a:r>
                        <a:rPr lang="en-GB" sz="1000" b="0">
                          <a:solidFill>
                            <a:schemeClr val="tx1"/>
                          </a:solidFill>
                          <a:effectLst/>
                          <a:latin typeface="Open sans"/>
                          <a:ea typeface="Open sans"/>
                          <a:cs typeface="Open sans"/>
                        </a:rPr>
                        <a:t> </a:t>
                      </a:r>
                      <a:endParaRPr lang="en-GB" sz="1000" b="0" kern="1200">
                        <a:solidFill>
                          <a:schemeClr val="tx1"/>
                        </a:solidFill>
                        <a:effectLst/>
                        <a:latin typeface="Open sans"/>
                        <a:ea typeface="Open sans"/>
                        <a:cs typeface="Open sans"/>
                      </a:endParaRPr>
                    </a:p>
                    <a:p>
                      <a:pPr algn="ctr">
                        <a:lnSpc>
                          <a:spcPct val="100000"/>
                        </a:lnSpc>
                        <a:spcBef>
                          <a:spcPts val="0"/>
                        </a:spcBef>
                        <a:spcAft>
                          <a:spcPts val="0"/>
                        </a:spcAft>
                      </a:pPr>
                      <a:r>
                        <a:rPr lang="en-GB" sz="1000" b="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Texts as a Stimulus:</a:t>
                      </a:r>
                    </a:p>
                    <a:p>
                      <a:pPr algn="ctr">
                        <a:lnSpc>
                          <a:spcPct val="100000"/>
                        </a:lnSpc>
                        <a:spcBef>
                          <a:spcPts val="0"/>
                        </a:spcBef>
                        <a:spcAft>
                          <a:spcPts val="0"/>
                        </a:spcAft>
                      </a:pPr>
                      <a:r>
                        <a:rPr lang="en-US" sz="10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Big Blue Whale - Write facts about whales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RWI Phonics</a:t>
                      </a:r>
                      <a:endParaRPr lang="en-GB" sz="10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0"/>
                        </a:spcBef>
                        <a:spcAft>
                          <a:spcPts val="0"/>
                        </a:spcAft>
                      </a:pPr>
                      <a:endParaRPr lang="en-GB" sz="10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24877487"/>
                  </a:ext>
                </a:extLst>
              </a:tr>
            </a:tbl>
          </a:graphicData>
        </a:graphic>
      </p:graphicFrame>
      <p:pic>
        <p:nvPicPr>
          <p:cNvPr id="8" name="Picture 7">
            <a:extLst>
              <a:ext uri="{FF2B5EF4-FFF2-40B4-BE49-F238E27FC236}">
                <a16:creationId xmlns:a16="http://schemas.microsoft.com/office/drawing/2014/main" id="{3845C3A2-465D-4ED4-8E86-34EBC63DA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317" y="221006"/>
            <a:ext cx="846369" cy="846369"/>
          </a:xfrm>
          <a:prstGeom prst="rect">
            <a:avLst/>
          </a:prstGeom>
        </p:spPr>
      </p:pic>
    </p:spTree>
    <p:extLst>
      <p:ext uri="{BB962C8B-B14F-4D97-AF65-F5344CB8AC3E}">
        <p14:creationId xmlns:p14="http://schemas.microsoft.com/office/powerpoint/2010/main" val="4137687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611462677"/>
              </p:ext>
            </p:extLst>
          </p:nvPr>
        </p:nvGraphicFramePr>
        <p:xfrm>
          <a:off x="287594" y="1234911"/>
          <a:ext cx="11459364" cy="3799187"/>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414780">
                <a:tc>
                  <a:txBody>
                    <a:bodyPr/>
                    <a:lstStyle/>
                    <a:p>
                      <a:pPr algn="ct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Autumn 1</a:t>
                      </a: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Autumn 2</a:t>
                      </a: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Spring 1</a:t>
                      </a: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Spring 2</a:t>
                      </a: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Summer 1</a:t>
                      </a: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Summer 2</a:t>
                      </a: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3285939"/>
                  </a:ext>
                </a:extLst>
              </a:tr>
              <a:tr h="395925">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General Themes </a:t>
                      </a: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Come Outside!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2927207">
                <a:tc>
                  <a:txBody>
                    <a:bodyPr/>
                    <a:lstStyle/>
                    <a:p>
                      <a:pPr algn="ctr"/>
                      <a:r>
                        <a:rPr lang="en-US" sz="1200" b="1" err="1">
                          <a:latin typeface="Open sans" panose="020B0606030504020204" pitchFamily="34" charset="0"/>
                          <a:ea typeface="Open sans" panose="020B0606030504020204" pitchFamily="34" charset="0"/>
                          <a:cs typeface="Open sans" panose="020B0606030504020204" pitchFamily="34" charset="0"/>
                        </a:rPr>
                        <a:t>Maths</a:t>
                      </a:r>
                      <a:endParaRPr lang="en-US" sz="1200" b="1">
                        <a:latin typeface="Open sans" panose="020B0606030504020204" pitchFamily="34" charset="0"/>
                        <a:ea typeface="Open sans" panose="020B0606030504020204" pitchFamily="34" charset="0"/>
                        <a:cs typeface="Open sans" panose="020B0606030504020204" pitchFamily="34" charset="0"/>
                      </a:endParaRPr>
                    </a:p>
                    <a:p>
                      <a:pPr algn="ctr"/>
                      <a:endParaRPr lang="en-US" sz="1000" b="0" i="1">
                        <a:solidFill>
                          <a:srgbClr val="CC66FF"/>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00" b="1"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Maths Mastery Programme </a:t>
                      </a:r>
                    </a:p>
                    <a:p>
                      <a:pPr algn="ctr"/>
                      <a:endParaRPr lang="en-GB" sz="1000" b="1"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1"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White Rose Maths </a:t>
                      </a:r>
                      <a:endPar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Match and sort,</a:t>
                      </a:r>
                    </a:p>
                    <a:p>
                      <a:pPr algn="ctr"/>
                      <a:r>
                        <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Compare amounts,</a:t>
                      </a:r>
                    </a:p>
                    <a:p>
                      <a:pPr algn="ctr"/>
                      <a:r>
                        <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Compare size, mass &amp; capacity</a:t>
                      </a:r>
                    </a:p>
                    <a:p>
                      <a:pPr algn="ctr"/>
                      <a:r>
                        <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Exploring pattern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Maths Mastery Programme </a:t>
                      </a:r>
                    </a:p>
                    <a:p>
                      <a:pPr algn="ctr"/>
                      <a:endParaRPr lang="en-GB" sz="1000" b="1"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1"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White Rose Maths </a:t>
                      </a:r>
                      <a:endPar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Representing, comparing and composition of numbers</a:t>
                      </a:r>
                    </a:p>
                    <a:p>
                      <a:pPr algn="ctr"/>
                      <a:r>
                        <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Circles and triangles</a:t>
                      </a:r>
                    </a:p>
                    <a:p>
                      <a:pPr algn="ctr"/>
                      <a:r>
                        <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Shapes with 4 sides</a:t>
                      </a:r>
                    </a:p>
                    <a:p>
                      <a:pPr algn="ctr"/>
                      <a:r>
                        <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Positional language</a:t>
                      </a:r>
                    </a:p>
                    <a:p>
                      <a:pPr algn="ctr"/>
                      <a:r>
                        <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Time</a:t>
                      </a:r>
                    </a:p>
                    <a:p>
                      <a:pPr algn="ctr"/>
                      <a:endParaRPr lang="en-GB" sz="1000" b="1"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Maths Mastery Programme </a:t>
                      </a:r>
                    </a:p>
                    <a:p>
                      <a:pPr algn="ctr"/>
                      <a:endParaRPr lang="en-GB" sz="1000" b="1"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1"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White Rose Maths </a:t>
                      </a:r>
                      <a:endPar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Comparing Numbers &amp; Composition</a:t>
                      </a:r>
                    </a:p>
                    <a:p>
                      <a:pPr algn="ctr"/>
                      <a:r>
                        <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Compare mass Compare capacity  </a:t>
                      </a:r>
                    </a:p>
                    <a:p>
                      <a:pPr algn="ctr"/>
                      <a:r>
                        <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Making Pairs</a:t>
                      </a:r>
                    </a:p>
                    <a:p>
                      <a:pPr algn="ctr"/>
                      <a:r>
                        <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Combining 2 groups</a:t>
                      </a:r>
                    </a:p>
                    <a:p>
                      <a:pPr algn="ctr"/>
                      <a:r>
                        <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Length &amp; Height</a:t>
                      </a:r>
                    </a:p>
                    <a:p>
                      <a:pPr algn="ctr"/>
                      <a:r>
                        <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        Time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Maths Mastery Programme </a:t>
                      </a:r>
                    </a:p>
                    <a:p>
                      <a:pPr algn="ctr"/>
                      <a:endParaRPr lang="en-GB" sz="1000" b="1"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1"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White Rose Maths </a:t>
                      </a:r>
                      <a:endPar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Comparing Numbers &amp; Composition</a:t>
                      </a:r>
                    </a:p>
                    <a:p>
                      <a:pPr algn="ctr"/>
                      <a:r>
                        <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Bonds to 10,</a:t>
                      </a:r>
                    </a:p>
                    <a:p>
                      <a:pPr algn="ctr"/>
                      <a:r>
                        <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3d-shape</a:t>
                      </a:r>
                    </a:p>
                    <a:p>
                      <a:pPr algn="ctr"/>
                      <a:r>
                        <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 Pattern</a:t>
                      </a:r>
                    </a:p>
                    <a:p>
                      <a:pPr algn="ctr"/>
                      <a:endParaRPr lang="en-GB"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Maths Mastery Programme </a:t>
                      </a:r>
                    </a:p>
                    <a:p>
                      <a:pPr algn="ctr"/>
                      <a:endParaRPr lang="en-GB" sz="1000" b="1"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1"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White Rose Maths </a:t>
                      </a:r>
                      <a:endPar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Building numbers beyond 10</a:t>
                      </a:r>
                    </a:p>
                    <a:p>
                      <a:pPr algn="ctr"/>
                      <a:r>
                        <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Counting Patterns beyond 10</a:t>
                      </a:r>
                    </a:p>
                    <a:p>
                      <a:pPr algn="ctr"/>
                      <a:r>
                        <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Spatial reasoning</a:t>
                      </a:r>
                    </a:p>
                    <a:p>
                      <a:pPr algn="ctr"/>
                      <a:r>
                        <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 Match, rotate, manipulate </a:t>
                      </a:r>
                    </a:p>
                    <a:p>
                      <a:pPr algn="ctr"/>
                      <a:r>
                        <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Adding More</a:t>
                      </a:r>
                    </a:p>
                    <a:p>
                      <a:pPr algn="ctr"/>
                      <a:r>
                        <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 Taking Away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Maths Mastery Programme </a:t>
                      </a:r>
                    </a:p>
                    <a:p>
                      <a:pPr algn="ctr"/>
                      <a:endParaRPr lang="en-GB" sz="1000" b="1"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1"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White Rose Maths </a:t>
                      </a:r>
                      <a:endPar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1"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 </a:t>
                      </a:r>
                      <a:endPar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Doubling, sharing and grouping</a:t>
                      </a:r>
                    </a:p>
                    <a:p>
                      <a:pPr algn="ctr"/>
                      <a:r>
                        <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Even and odd</a:t>
                      </a:r>
                    </a:p>
                    <a:p>
                      <a:pPr algn="ctr"/>
                      <a:r>
                        <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Spatial reasoning Visualise and build </a:t>
                      </a:r>
                    </a:p>
                    <a:p>
                      <a:pPr algn="ctr"/>
                      <a:endPar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0" i="0" u="none" strike="noStrike" kern="1200" baseline="0">
                          <a:solidFill>
                            <a:schemeClr val="dk1"/>
                          </a:solidFill>
                          <a:latin typeface="Open sans" panose="020B0606030504020204" pitchFamily="34" charset="0"/>
                          <a:ea typeface="Open sans" panose="020B0606030504020204" pitchFamily="34" charset="0"/>
                          <a:cs typeface="Open sans" panose="020B0606030504020204" pitchFamily="34" charset="0"/>
                        </a:rPr>
                        <a:t>Deepening understanding of patterns and relationships,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50951761"/>
                  </a:ext>
                </a:extLst>
              </a:tr>
            </a:tbl>
          </a:graphicData>
        </a:graphic>
      </p:graphicFrame>
      <p:pic>
        <p:nvPicPr>
          <p:cNvPr id="8" name="Picture 7">
            <a:extLst>
              <a:ext uri="{FF2B5EF4-FFF2-40B4-BE49-F238E27FC236}">
                <a16:creationId xmlns:a16="http://schemas.microsoft.com/office/drawing/2014/main" id="{F3D10AAF-7670-454E-AC8A-F0EB9E766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577" y="460514"/>
            <a:ext cx="947884" cy="947884"/>
          </a:xfrm>
          <a:prstGeom prst="rect">
            <a:avLst/>
          </a:prstGeom>
        </p:spPr>
      </p:pic>
      <p:sp>
        <p:nvSpPr>
          <p:cNvPr id="2" name="Title 1">
            <a:extLst>
              <a:ext uri="{FF2B5EF4-FFF2-40B4-BE49-F238E27FC236}">
                <a16:creationId xmlns:a16="http://schemas.microsoft.com/office/drawing/2014/main" id="{C16C4103-EE01-6DFB-361B-FCDC6766DB6C}"/>
              </a:ext>
            </a:extLst>
          </p:cNvPr>
          <p:cNvSpPr txBox="1">
            <a:spLocks/>
          </p:cNvSpPr>
          <p:nvPr/>
        </p:nvSpPr>
        <p:spPr>
          <a:xfrm>
            <a:off x="838200" y="221006"/>
            <a:ext cx="10515600" cy="5957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600" b="1">
                <a:latin typeface="Open sans"/>
                <a:ea typeface="Open sans"/>
                <a:cs typeface="Open sans"/>
              </a:rPr>
              <a:t>Reception Long Term Plan 25-26</a:t>
            </a:r>
            <a:endParaRPr lang="en-GB" sz="2600" b="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00215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134843875"/>
              </p:ext>
            </p:extLst>
          </p:nvPr>
        </p:nvGraphicFramePr>
        <p:xfrm>
          <a:off x="281342" y="718809"/>
          <a:ext cx="11459361" cy="7553960"/>
        </p:xfrm>
        <a:graphic>
          <a:graphicData uri="http://schemas.openxmlformats.org/drawingml/2006/table">
            <a:tbl>
              <a:tblPr firstRow="1" bandRow="1">
                <a:tableStyleId>{5C22544A-7EE6-4342-B048-85BDC9FD1C3A}</a:tableStyleId>
              </a:tblPr>
              <a:tblGrid>
                <a:gridCol w="1637051">
                  <a:extLst>
                    <a:ext uri="{9D8B030D-6E8A-4147-A177-3AD203B41FA5}">
                      <a16:colId xmlns:a16="http://schemas.microsoft.com/office/drawing/2014/main" val="385991600"/>
                    </a:ext>
                  </a:extLst>
                </a:gridCol>
                <a:gridCol w="1789958">
                  <a:extLst>
                    <a:ext uri="{9D8B030D-6E8A-4147-A177-3AD203B41FA5}">
                      <a16:colId xmlns:a16="http://schemas.microsoft.com/office/drawing/2014/main" val="2865123548"/>
                    </a:ext>
                  </a:extLst>
                </a:gridCol>
                <a:gridCol w="1484146">
                  <a:extLst>
                    <a:ext uri="{9D8B030D-6E8A-4147-A177-3AD203B41FA5}">
                      <a16:colId xmlns:a16="http://schemas.microsoft.com/office/drawing/2014/main" val="4138297329"/>
                    </a:ext>
                  </a:extLst>
                </a:gridCol>
                <a:gridCol w="1450440">
                  <a:extLst>
                    <a:ext uri="{9D8B030D-6E8A-4147-A177-3AD203B41FA5}">
                      <a16:colId xmlns:a16="http://schemas.microsoft.com/office/drawing/2014/main" val="1315738151"/>
                    </a:ext>
                  </a:extLst>
                </a:gridCol>
                <a:gridCol w="1891584">
                  <a:extLst>
                    <a:ext uri="{9D8B030D-6E8A-4147-A177-3AD203B41FA5}">
                      <a16:colId xmlns:a16="http://schemas.microsoft.com/office/drawing/2014/main" val="2573491699"/>
                    </a:ext>
                  </a:extLst>
                </a:gridCol>
                <a:gridCol w="1569131">
                  <a:extLst>
                    <a:ext uri="{9D8B030D-6E8A-4147-A177-3AD203B41FA5}">
                      <a16:colId xmlns:a16="http://schemas.microsoft.com/office/drawing/2014/main" val="2335150482"/>
                    </a:ext>
                  </a:extLst>
                </a:gridCol>
                <a:gridCol w="1637051">
                  <a:extLst>
                    <a:ext uri="{9D8B030D-6E8A-4147-A177-3AD203B41FA5}">
                      <a16:colId xmlns:a16="http://schemas.microsoft.com/office/drawing/2014/main" val="4046203905"/>
                    </a:ext>
                  </a:extLst>
                </a:gridCol>
              </a:tblGrid>
              <a:tr h="213523">
                <a:tc>
                  <a:txBody>
                    <a:bodyPr/>
                    <a:lstStyle/>
                    <a:p>
                      <a:pPr algn="ct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Autumn 1</a:t>
                      </a: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Open sans"/>
                          <a:ea typeface="Open sans"/>
                          <a:cs typeface="Open sans"/>
                        </a:rPr>
                        <a:t>Autumn 2</a:t>
                      </a:r>
                      <a:endParaRPr lang="en-GB" sz="1200" b="1">
                        <a:solidFill>
                          <a:schemeClr val="tx1"/>
                        </a:solidFill>
                        <a:latin typeface="Open sans"/>
                        <a:ea typeface="Open sans"/>
                        <a:cs typeface="Open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Spring 1</a:t>
                      </a: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a:solidFill>
                            <a:schemeClr val="tx1"/>
                          </a:solidFill>
                          <a:latin typeface="Open sans"/>
                          <a:ea typeface="Open sans"/>
                          <a:cs typeface="Open sans"/>
                        </a:rPr>
                        <a:t>Spring 2</a:t>
                      </a:r>
                      <a:endParaRPr lang="en-GB" sz="1200" b="1">
                        <a:solidFill>
                          <a:schemeClr val="tx1"/>
                        </a:solidFill>
                        <a:latin typeface="Open sans"/>
                        <a:ea typeface="Open sans"/>
                        <a:cs typeface="Open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Summer 1</a:t>
                      </a: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Summer 2</a:t>
                      </a: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3285939"/>
                  </a:ext>
                </a:extLst>
              </a:tr>
              <a:tr h="193847">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General Themes </a:t>
                      </a: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Open sans"/>
                          <a:ea typeface="Open sans"/>
                          <a:cs typeface="Open sans"/>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2331107">
                <a:tc>
                  <a:txBody>
                    <a:bodyPr/>
                    <a:lstStyle/>
                    <a:p>
                      <a:pPr algn="ctr"/>
                      <a:r>
                        <a:rPr lang="en-US" sz="1200" b="1">
                          <a:latin typeface="Open sans" panose="020B0606030504020204" pitchFamily="34" charset="0"/>
                          <a:ea typeface="Open sans" panose="020B0606030504020204" pitchFamily="34" charset="0"/>
                          <a:cs typeface="Open sans" panose="020B0606030504020204" pitchFamily="34" charset="0"/>
                        </a:rPr>
                        <a:t>Understanding the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ctr">
                        <a:lnSpc>
                          <a:spcPct val="100000"/>
                        </a:lnSpc>
                        <a:spcBef>
                          <a:spcPts val="100"/>
                        </a:spcBef>
                        <a:spcAft>
                          <a:spcPts val="800"/>
                        </a:spcAft>
                        <a:buFontTx/>
                        <a:buNone/>
                      </a:pPr>
                      <a:r>
                        <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Exploring family &amp; people who matter to us</a:t>
                      </a:r>
                    </a:p>
                    <a:p>
                      <a:pPr marL="0" indent="0" algn="ctr">
                        <a:lnSpc>
                          <a:spcPct val="100000"/>
                        </a:lnSpc>
                        <a:spcBef>
                          <a:spcPts val="100"/>
                        </a:spcBef>
                        <a:spcAft>
                          <a:spcPts val="800"/>
                        </a:spcAft>
                        <a:buFontTx/>
                        <a:buNone/>
                      </a:pPr>
                      <a:r>
                        <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Sharing own family routines and traditions</a:t>
                      </a:r>
                    </a:p>
                    <a:p>
                      <a:pPr marL="0" indent="0" algn="ctr">
                        <a:lnSpc>
                          <a:spcPct val="100000"/>
                        </a:lnSpc>
                        <a:spcBef>
                          <a:spcPts val="100"/>
                        </a:spcBef>
                        <a:spcAft>
                          <a:spcPts val="800"/>
                        </a:spcAft>
                        <a:buFontTx/>
                        <a:buNone/>
                      </a:pPr>
                      <a:r>
                        <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Wider community – who helps us - occupations</a:t>
                      </a:r>
                    </a:p>
                    <a:p>
                      <a:pPr marL="0" indent="0" algn="ctr">
                        <a:lnSpc>
                          <a:spcPct val="100000"/>
                        </a:lnSpc>
                        <a:spcBef>
                          <a:spcPts val="100"/>
                        </a:spcBef>
                        <a:spcAft>
                          <a:spcPts val="800"/>
                        </a:spcAft>
                        <a:buFontTx/>
                        <a:buNone/>
                      </a:pPr>
                      <a:r>
                        <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Navigating around our classroom and outdoor areas. Create treasure hunts to find places/ objects within our learning environment</a:t>
                      </a:r>
                    </a:p>
                    <a:p>
                      <a:pPr marL="0" marR="0" lvl="0" indent="0" algn="ctr" defTabSz="914400" rtl="0" eaLnBrk="1" fontAlgn="auto" latinLnBrk="0" hangingPunct="1">
                        <a:lnSpc>
                          <a:spcPct val="100000"/>
                        </a:lnSpc>
                        <a:spcBef>
                          <a:spcPts val="100"/>
                        </a:spcBef>
                        <a:spcAft>
                          <a:spcPts val="0"/>
                        </a:spcAft>
                        <a:buClrTx/>
                        <a:buSzTx/>
                        <a:buFontTx/>
                        <a:buNone/>
                        <a:tabLst/>
                        <a:defRPr/>
                      </a:pPr>
                      <a:r>
                        <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rPr>
                        <a:t>How have you changed since a baby?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a:latin typeface="Open sans" panose="020B0606030504020204" pitchFamily="34" charset="0"/>
                          <a:ea typeface="Open sans" panose="020B0606030504020204" pitchFamily="34" charset="0"/>
                          <a:cs typeface="Open sans" panose="020B0606030504020204" pitchFamily="34" charset="0"/>
                        </a:rPr>
                        <a:t>Forest school  </a:t>
                      </a:r>
                    </a:p>
                    <a:p>
                      <a:pPr marL="0" marR="0" lvl="0" indent="0" algn="ctr" defTabSz="914400">
                        <a:lnSpc>
                          <a:spcPct val="100000"/>
                        </a:lnSpc>
                        <a:spcBef>
                          <a:spcPts val="0"/>
                        </a:spcBef>
                        <a:spcAft>
                          <a:spcPts val="0"/>
                        </a:spcAft>
                        <a:buClrTx/>
                        <a:buSzTx/>
                        <a:buFontTx/>
                        <a:buNone/>
                        <a:tabLst/>
                        <a:defRPr/>
                      </a:pPr>
                      <a:endParaRPr lang="en-US" sz="950">
                        <a:latin typeface="Open sans"/>
                        <a:ea typeface="Open sans"/>
                        <a:cs typeface="Open sans"/>
                      </a:endParaRPr>
                    </a:p>
                    <a:p>
                      <a:pPr marL="0" marR="0" lvl="0" indent="0" algn="ctr" defTabSz="914400">
                        <a:lnSpc>
                          <a:spcPct val="100000"/>
                        </a:lnSpc>
                        <a:spcBef>
                          <a:spcPts val="0"/>
                        </a:spcBef>
                        <a:spcAft>
                          <a:spcPts val="0"/>
                        </a:spcAft>
                        <a:buClrTx/>
                        <a:buSzTx/>
                        <a:buFontTx/>
                        <a:buNone/>
                        <a:tabLst/>
                        <a:defRPr/>
                      </a:pPr>
                      <a:endParaRPr lang="en-US" sz="950">
                        <a:latin typeface="Open sans"/>
                        <a:ea typeface="Open sans"/>
                        <a:cs typeface="Open sans"/>
                      </a:endParaRPr>
                    </a:p>
                    <a:p>
                      <a:pPr marL="0" marR="0" lvl="0" indent="0" algn="ctr">
                        <a:lnSpc>
                          <a:spcPct val="100000"/>
                        </a:lnSpc>
                        <a:spcBef>
                          <a:spcPts val="0"/>
                        </a:spcBef>
                        <a:spcAft>
                          <a:spcPts val="0"/>
                        </a:spcAft>
                        <a:buClrTx/>
                        <a:buSzTx/>
                        <a:buFontTx/>
                        <a:buNone/>
                      </a:pPr>
                      <a:r>
                        <a:rPr lang="en-US" sz="950" b="1">
                          <a:latin typeface="Open sans"/>
                          <a:ea typeface="Open sans"/>
                          <a:cs typeface="Open sans"/>
                        </a:rPr>
                        <a:t>Geography Day- Where do I live?</a:t>
                      </a:r>
                    </a:p>
                    <a:p>
                      <a:pPr marL="0" marR="0" lvl="0" indent="0" algn="ctr">
                        <a:lnSpc>
                          <a:spcPct val="100000"/>
                        </a:lnSpc>
                        <a:spcBef>
                          <a:spcPts val="0"/>
                        </a:spcBef>
                        <a:spcAft>
                          <a:spcPts val="0"/>
                        </a:spcAft>
                        <a:buClrTx/>
                        <a:buSzTx/>
                        <a:buFontTx/>
                        <a:buNone/>
                      </a:pPr>
                      <a:endParaRPr lang="en-US" sz="950" b="1">
                        <a:latin typeface="Open sans"/>
                        <a:ea typeface="Open sans"/>
                        <a:cs typeface="Open sans"/>
                      </a:endParaRPr>
                    </a:p>
                    <a:p>
                      <a:pPr marL="0" marR="0" lvl="0" indent="0" algn="ctr">
                        <a:lnSpc>
                          <a:spcPct val="100000"/>
                        </a:lnSpc>
                        <a:spcBef>
                          <a:spcPts val="0"/>
                        </a:spcBef>
                        <a:spcAft>
                          <a:spcPts val="0"/>
                        </a:spcAft>
                        <a:buClrTx/>
                        <a:buSzTx/>
                        <a:buFontTx/>
                        <a:buNone/>
                      </a:pPr>
                      <a:r>
                        <a:rPr lang="en-US" sz="950" b="1">
                          <a:latin typeface="Open sans"/>
                          <a:ea typeface="Open sans"/>
                          <a:cs typeface="Open sans"/>
                        </a:rPr>
                        <a:t>Science Day-All about me</a:t>
                      </a:r>
                    </a:p>
                    <a:p>
                      <a:pPr marL="0" marR="0" lvl="0" indent="0" algn="ctr">
                        <a:lnSpc>
                          <a:spcPct val="100000"/>
                        </a:lnSpc>
                        <a:spcBef>
                          <a:spcPts val="0"/>
                        </a:spcBef>
                        <a:spcAft>
                          <a:spcPts val="0"/>
                        </a:spcAft>
                        <a:buClrTx/>
                        <a:buSzTx/>
                        <a:buFontTx/>
                        <a:buNone/>
                      </a:pPr>
                      <a:endParaRPr lang="en-US" sz="950" b="1">
                        <a:latin typeface="Open sans"/>
                        <a:ea typeface="Open sans"/>
                        <a:cs typeface="Open sans"/>
                      </a:endParaRPr>
                    </a:p>
                    <a:p>
                      <a:pPr marL="0" marR="0" lvl="0" indent="0" algn="ctr">
                        <a:lnSpc>
                          <a:spcPct val="100000"/>
                        </a:lnSpc>
                        <a:spcBef>
                          <a:spcPts val="0"/>
                        </a:spcBef>
                        <a:spcAft>
                          <a:spcPts val="0"/>
                        </a:spcAft>
                        <a:buClrTx/>
                        <a:buSzTx/>
                        <a:buFontTx/>
                        <a:buNone/>
                      </a:pPr>
                      <a:endParaRPr lang="en-US" sz="950" b="1">
                        <a:latin typeface="Open sans"/>
                        <a:ea typeface="Open sans"/>
                        <a:cs typeface="Open sans"/>
                      </a:endParaRPr>
                    </a:p>
                    <a:p>
                      <a:pPr marL="0" marR="0" lvl="0" indent="0" algn="ctr">
                        <a:lnSpc>
                          <a:spcPct val="100000"/>
                        </a:lnSpc>
                        <a:spcBef>
                          <a:spcPts val="0"/>
                        </a:spcBef>
                        <a:spcAft>
                          <a:spcPts val="0"/>
                        </a:spcAft>
                        <a:buNone/>
                      </a:pPr>
                      <a:r>
                        <a:rPr lang="en-US" sz="1000" b="0" i="0" u="none" strike="noStrike" noProof="0">
                          <a:solidFill>
                            <a:schemeClr val="tx1"/>
                          </a:solidFill>
                          <a:effectLst/>
                          <a:latin typeface="Open sans"/>
                        </a:rPr>
                        <a:t>Kapow RE- What is the</a:t>
                      </a:r>
                      <a:endParaRPr lang="en-GB"/>
                    </a:p>
                    <a:p>
                      <a:pPr marL="0" marR="0" lvl="0" indent="0" algn="ctr">
                        <a:lnSpc>
                          <a:spcPct val="100000"/>
                        </a:lnSpc>
                        <a:spcBef>
                          <a:spcPts val="0"/>
                        </a:spcBef>
                        <a:spcAft>
                          <a:spcPts val="0"/>
                        </a:spcAft>
                        <a:buNone/>
                      </a:pPr>
                      <a:r>
                        <a:rPr lang="en-US" sz="1000" b="0" i="0" u="none" strike="noStrike" noProof="0">
                          <a:solidFill>
                            <a:schemeClr val="tx1"/>
                          </a:solidFill>
                          <a:effectLst/>
                          <a:latin typeface="Open sans"/>
                        </a:rPr>
                        <a:t> Harvest Festival?</a:t>
                      </a:r>
                      <a:endParaRPr lang="en-GB"/>
                    </a:p>
                    <a:p>
                      <a:pPr marL="0" marR="0" lvl="0" indent="0" algn="ctr">
                        <a:lnSpc>
                          <a:spcPct val="100000"/>
                        </a:lnSpc>
                        <a:spcBef>
                          <a:spcPts val="0"/>
                        </a:spcBef>
                        <a:spcAft>
                          <a:spcPts val="0"/>
                        </a:spcAft>
                        <a:buNone/>
                      </a:pPr>
                      <a:endParaRPr lang="en-US" sz="1000" b="0" i="0" u="none" strike="noStrike" noProof="0">
                        <a:solidFill>
                          <a:schemeClr val="tx1"/>
                        </a:solidFill>
                        <a:effectLst/>
                        <a:latin typeface="Open sans"/>
                      </a:endParaRPr>
                    </a:p>
                    <a:p>
                      <a:pPr marL="0" marR="0" lvl="0" indent="0" algn="ctr">
                        <a:lnSpc>
                          <a:spcPct val="100000"/>
                        </a:lnSpc>
                        <a:spcBef>
                          <a:spcPts val="0"/>
                        </a:spcBef>
                        <a:spcAft>
                          <a:spcPts val="0"/>
                        </a:spcAft>
                        <a:buNone/>
                      </a:pPr>
                      <a:r>
                        <a:rPr lang="en-US" sz="1000" b="0" i="0" u="none" strike="noStrike" noProof="0">
                          <a:solidFill>
                            <a:schemeClr val="tx1"/>
                          </a:solidFill>
                          <a:effectLst/>
                          <a:latin typeface="Open sans"/>
                        </a:rPr>
                        <a:t>What makes us special?</a:t>
                      </a:r>
                    </a:p>
                    <a:p>
                      <a:pPr marL="0" marR="0" lvl="0" indent="0" algn="ctr" rtl="0" eaLnBrk="1" fontAlgn="auto" latinLnBrk="0" hangingPunct="1">
                        <a:lnSpc>
                          <a:spcPct val="100000"/>
                        </a:lnSpc>
                        <a:spcBef>
                          <a:spcPts val="0"/>
                        </a:spcBef>
                        <a:spcAft>
                          <a:spcPts val="0"/>
                        </a:spcAft>
                        <a:buClrTx/>
                        <a:buSzTx/>
                        <a:buFontTx/>
                        <a:buNone/>
                      </a:pPr>
                      <a:endParaRPr lang="en-GB" sz="950" b="1">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0" algn="ctr">
                        <a:lnSpc>
                          <a:spcPct val="100000"/>
                        </a:lnSpc>
                        <a:spcBef>
                          <a:spcPts val="100"/>
                        </a:spcBef>
                        <a:spcAft>
                          <a:spcPts val="800"/>
                        </a:spcAft>
                        <a:buFontTx/>
                        <a:buNone/>
                      </a:pPr>
                      <a:r>
                        <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Talk about what they have done with their families during Christmas’ in the past</a:t>
                      </a:r>
                    </a:p>
                    <a:p>
                      <a:pPr marL="0" indent="0" algn="ctr">
                        <a:lnSpc>
                          <a:spcPct val="100000"/>
                        </a:lnSpc>
                        <a:spcBef>
                          <a:spcPts val="100"/>
                        </a:spcBef>
                        <a:spcAft>
                          <a:spcPts val="800"/>
                        </a:spcAft>
                        <a:buFontTx/>
                        <a:buNone/>
                      </a:pPr>
                      <a:r>
                        <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Differences in Christmas around the world and in the past</a:t>
                      </a:r>
                    </a:p>
                    <a:p>
                      <a:pPr marL="0" marR="0" lvl="0" indent="0" algn="ctr" defTabSz="914400" rtl="0" eaLnBrk="1" fontAlgn="auto" latinLnBrk="0" hangingPunct="1">
                        <a:lnSpc>
                          <a:spcPct val="100000"/>
                        </a:lnSpc>
                        <a:spcBef>
                          <a:spcPts val="100"/>
                        </a:spcBef>
                        <a:spcAft>
                          <a:spcPts val="800"/>
                        </a:spcAft>
                        <a:buClrTx/>
                        <a:buSzTx/>
                        <a:buFontTx/>
                        <a:buNone/>
                        <a:tabLst/>
                        <a:defRPr/>
                      </a:pPr>
                      <a:r>
                        <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Share different cultures versions of famous fairy tales</a:t>
                      </a:r>
                    </a:p>
                    <a:p>
                      <a:pPr marL="0" marR="0" lvl="0" indent="0" algn="ctr" defTabSz="914400" rtl="0" eaLnBrk="1" fontAlgn="auto" latinLnBrk="0" hangingPunct="1">
                        <a:lnSpc>
                          <a:spcPct val="100000"/>
                        </a:lnSpc>
                        <a:spcBef>
                          <a:spcPts val="100"/>
                        </a:spcBef>
                        <a:spcAft>
                          <a:spcPts val="800"/>
                        </a:spcAft>
                        <a:buClrTx/>
                        <a:buSzTx/>
                        <a:buFontTx/>
                        <a:buNone/>
                        <a:tabLst/>
                        <a:defRPr/>
                      </a:pPr>
                      <a:endPar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800"/>
                        </a:spcAft>
                        <a:buClrTx/>
                        <a:buSzTx/>
                        <a:buFontTx/>
                        <a:buNone/>
                        <a:tabLst/>
                        <a:defRPr/>
                      </a:pPr>
                      <a:r>
                        <a:rPr lang="en-US" sz="950">
                          <a:latin typeface="Open sans" panose="020B0606030504020204" pitchFamily="34" charset="0"/>
                          <a:ea typeface="Open sans" panose="020B0606030504020204" pitchFamily="34" charset="0"/>
                          <a:cs typeface="Open sans" panose="020B0606030504020204" pitchFamily="34" charset="0"/>
                        </a:rPr>
                        <a:t>Forest school  </a:t>
                      </a:r>
                    </a:p>
                    <a:p>
                      <a:pPr marL="0" marR="0" lvl="0" indent="0" algn="ctr" defTabSz="914400" rtl="0" eaLnBrk="1" fontAlgn="auto" latinLnBrk="0" hangingPunct="1">
                        <a:lnSpc>
                          <a:spcPct val="100000"/>
                        </a:lnSpc>
                        <a:spcBef>
                          <a:spcPts val="100"/>
                        </a:spcBef>
                        <a:spcAft>
                          <a:spcPts val="800"/>
                        </a:spcAft>
                        <a:buClrTx/>
                        <a:buSzTx/>
                        <a:buFontTx/>
                        <a:buNone/>
                        <a:tabLst/>
                        <a:defRPr/>
                      </a:pPr>
                      <a:endPar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800"/>
                        </a:spcAft>
                        <a:buClrTx/>
                        <a:buSzTx/>
                        <a:buFontTx/>
                        <a:buNone/>
                        <a:tabLst/>
                        <a:defRPr/>
                      </a:pPr>
                      <a:endPar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a:lnSpc>
                          <a:spcPct val="100000"/>
                        </a:lnSpc>
                        <a:spcBef>
                          <a:spcPts val="100"/>
                        </a:spcBef>
                        <a:spcAft>
                          <a:spcPts val="800"/>
                        </a:spcAft>
                        <a:buClrTx/>
                        <a:buSzTx/>
                        <a:buFontTx/>
                        <a:buNone/>
                      </a:pPr>
                      <a:endParaRPr lang="en-GB" sz="950" b="0">
                        <a:solidFill>
                          <a:schemeClr val="tx1"/>
                        </a:solidFill>
                        <a:effectLst/>
                        <a:latin typeface="Open sans"/>
                        <a:ea typeface="Open sans"/>
                        <a:cs typeface="Open sans"/>
                      </a:endParaRPr>
                    </a:p>
                    <a:p>
                      <a:pPr marL="0" marR="0" lvl="0" indent="0" algn="ctr">
                        <a:lnSpc>
                          <a:spcPct val="100000"/>
                        </a:lnSpc>
                        <a:spcBef>
                          <a:spcPts val="100"/>
                        </a:spcBef>
                        <a:spcAft>
                          <a:spcPts val="800"/>
                        </a:spcAft>
                        <a:buClrTx/>
                        <a:buSzTx/>
                        <a:buFontTx/>
                        <a:buNone/>
                      </a:pPr>
                      <a:r>
                        <a:rPr lang="en-GB" sz="950" b="1">
                          <a:solidFill>
                            <a:schemeClr val="tx1"/>
                          </a:solidFill>
                          <a:effectLst/>
                          <a:latin typeface="Open sans"/>
                          <a:ea typeface="Open sans"/>
                          <a:cs typeface="Open sans"/>
                        </a:rPr>
                        <a:t>History Day- Castles</a:t>
                      </a:r>
                    </a:p>
                    <a:p>
                      <a:pPr marL="0" marR="0" lvl="0" indent="0" algn="ctr">
                        <a:lnSpc>
                          <a:spcPct val="100000"/>
                        </a:lnSpc>
                        <a:spcBef>
                          <a:spcPts val="100"/>
                        </a:spcBef>
                        <a:spcAft>
                          <a:spcPts val="800"/>
                        </a:spcAft>
                        <a:buClrTx/>
                        <a:buSzTx/>
                        <a:buFontTx/>
                        <a:buNone/>
                      </a:pPr>
                      <a:r>
                        <a:rPr lang="en-GB" sz="950" b="1">
                          <a:solidFill>
                            <a:schemeClr val="tx1"/>
                          </a:solidFill>
                          <a:effectLst/>
                          <a:latin typeface="Open sans"/>
                          <a:ea typeface="Open sans"/>
                          <a:cs typeface="Open sans"/>
                        </a:rPr>
                        <a:t>Science Day- healthy living, oral hygiene</a:t>
                      </a:r>
                    </a:p>
                    <a:p>
                      <a:pPr marL="0" marR="0" lvl="0" indent="0" algn="ctr">
                        <a:lnSpc>
                          <a:spcPct val="100000"/>
                        </a:lnSpc>
                        <a:spcBef>
                          <a:spcPts val="100"/>
                        </a:spcBef>
                        <a:spcAft>
                          <a:spcPts val="800"/>
                        </a:spcAft>
                        <a:buClrTx/>
                        <a:buSzTx/>
                        <a:buFontTx/>
                        <a:buNone/>
                      </a:pPr>
                      <a:endParaRPr lang="en-GB" sz="950" b="1">
                        <a:solidFill>
                          <a:schemeClr val="tx1"/>
                        </a:solidFill>
                        <a:effectLst/>
                        <a:latin typeface="Open sans"/>
                        <a:ea typeface="Open sans"/>
                        <a:cs typeface="Open sans"/>
                      </a:endParaRPr>
                    </a:p>
                    <a:p>
                      <a:pPr lvl="0" algn="ctr">
                        <a:lnSpc>
                          <a:spcPct val="107000"/>
                        </a:lnSpc>
                        <a:spcAft>
                          <a:spcPts val="800"/>
                        </a:spcAft>
                        <a:buNone/>
                      </a:pPr>
                      <a:r>
                        <a:rPr lang="en-US" sz="1000" b="0" i="0" u="none" strike="noStrike" noProof="0">
                          <a:solidFill>
                            <a:schemeClr val="tx1"/>
                          </a:solidFill>
                          <a:effectLst/>
                          <a:latin typeface="Open sans"/>
                        </a:rPr>
                        <a:t>Kapow RE- What is Hanukah?</a:t>
                      </a:r>
                      <a:endParaRPr lang="en-US" sz="1000" b="0" i="0" u="none" strike="noStrike" noProof="0">
                        <a:solidFill>
                          <a:srgbClr val="000000"/>
                        </a:solidFill>
                        <a:effectLst/>
                        <a:latin typeface="Open sans"/>
                      </a:endParaRPr>
                    </a:p>
                    <a:p>
                      <a:pPr lvl="0" algn="ctr">
                        <a:lnSpc>
                          <a:spcPct val="107000"/>
                        </a:lnSpc>
                        <a:spcAft>
                          <a:spcPts val="800"/>
                        </a:spcAft>
                        <a:buNone/>
                      </a:pPr>
                      <a:r>
                        <a:rPr lang="en-US" sz="1000" b="0" i="0" u="none" strike="noStrike" noProof="0">
                          <a:solidFill>
                            <a:schemeClr val="tx1"/>
                          </a:solidFill>
                          <a:effectLst/>
                          <a:latin typeface="Open sans"/>
                        </a:rPr>
                        <a:t>What are special times?</a:t>
                      </a:r>
                      <a:endParaRPr lang="en-US" sz="1000" b="0" i="0" u="none" strike="noStrike" noProof="0">
                        <a:solidFill>
                          <a:srgbClr val="000000"/>
                        </a:solidFill>
                        <a:effectLst/>
                        <a:latin typeface="Open sans"/>
                      </a:endParaRPr>
                    </a:p>
                    <a:p>
                      <a:pPr lvl="0" algn="ctr">
                        <a:lnSpc>
                          <a:spcPct val="107000"/>
                        </a:lnSpc>
                        <a:spcAft>
                          <a:spcPts val="800"/>
                        </a:spcAft>
                        <a:buNone/>
                      </a:pP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100"/>
                        </a:spcBef>
                        <a:spcAft>
                          <a:spcPts val="800"/>
                        </a:spcAft>
                        <a:buClrTx/>
                        <a:buSzTx/>
                        <a:buFontTx/>
                        <a:buNone/>
                        <a:tabLst/>
                        <a:defRPr/>
                      </a:pPr>
                      <a:r>
                        <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Comparing habitats around the world</a:t>
                      </a:r>
                    </a:p>
                    <a:p>
                      <a:pPr marL="0" marR="0" lvl="0" indent="0" algn="ctr" defTabSz="914400" rtl="0" eaLnBrk="1" fontAlgn="auto" latinLnBrk="0" hangingPunct="1">
                        <a:lnSpc>
                          <a:spcPct val="100000"/>
                        </a:lnSpc>
                        <a:spcBef>
                          <a:spcPts val="100"/>
                        </a:spcBef>
                        <a:spcAft>
                          <a:spcPts val="800"/>
                        </a:spcAft>
                        <a:buClrTx/>
                        <a:buSzTx/>
                        <a:buFontTx/>
                        <a:buNone/>
                        <a:tabLst/>
                        <a:defRPr/>
                      </a:pPr>
                      <a:r>
                        <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Using a world map</a:t>
                      </a:r>
                    </a:p>
                    <a:p>
                      <a:pPr marL="0" marR="0" lvl="0" indent="0" algn="ctr" defTabSz="914400" rtl="0" eaLnBrk="1" fontAlgn="auto" latinLnBrk="0" hangingPunct="1">
                        <a:lnSpc>
                          <a:spcPct val="100000"/>
                        </a:lnSpc>
                        <a:spcBef>
                          <a:spcPts val="100"/>
                        </a:spcBef>
                        <a:spcAft>
                          <a:spcPts val="800"/>
                        </a:spcAft>
                        <a:buClrTx/>
                        <a:buSzTx/>
                        <a:buFontTx/>
                        <a:buNone/>
                        <a:tabLst/>
                        <a:defRPr/>
                      </a:pPr>
                      <a:r>
                        <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we can take care of animals</a:t>
                      </a:r>
                    </a:p>
                    <a:p>
                      <a:pPr marL="0" marR="0" lvl="0" indent="0" algn="ctr" defTabSz="914400" rtl="0" eaLnBrk="1" fontAlgn="auto" latinLnBrk="0" hangingPunct="1">
                        <a:lnSpc>
                          <a:spcPct val="100000"/>
                        </a:lnSpc>
                        <a:spcBef>
                          <a:spcPts val="100"/>
                        </a:spcBef>
                        <a:spcAft>
                          <a:spcPts val="0"/>
                        </a:spcAft>
                        <a:buClrTx/>
                        <a:buSzTx/>
                        <a:buFontTx/>
                        <a:buNone/>
                        <a:tabLst/>
                        <a:defRPr/>
                      </a:pPr>
                      <a:r>
                        <a:rPr lang="en-US" sz="950">
                          <a:latin typeface="Open sans" panose="020B0606030504020204" pitchFamily="34" charset="0"/>
                          <a:ea typeface="Open sans" panose="020B0606030504020204" pitchFamily="34" charset="0"/>
                          <a:cs typeface="Open sans" panose="020B0606030504020204" pitchFamily="34" charset="0"/>
                        </a:rPr>
                        <a:t>Nocturnal Animals </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US" sz="950">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US" sz="950">
                          <a:latin typeface="Open sans" panose="020B0606030504020204" pitchFamily="34" charset="0"/>
                          <a:ea typeface="Open sans" panose="020B0606030504020204" pitchFamily="34" charset="0"/>
                          <a:cs typeface="Open sans" panose="020B0606030504020204" pitchFamily="34" charset="0"/>
                        </a:rPr>
                        <a:t>Observations of animals</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US" sz="950">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Use stories to explore a different country</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zoos have changed over the years</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US" sz="950">
                          <a:latin typeface="Open sans" panose="020B0606030504020204" pitchFamily="34" charset="0"/>
                          <a:ea typeface="Open sans" panose="020B0606030504020204" pitchFamily="34" charset="0"/>
                          <a:cs typeface="Open sans" panose="020B0606030504020204" pitchFamily="34" charset="0"/>
                        </a:rPr>
                        <a:t>Forest school  </a:t>
                      </a:r>
                    </a:p>
                    <a:p>
                      <a:pPr marL="0" marR="0" lvl="0" indent="0" algn="ctr" defTabSz="914400">
                        <a:lnSpc>
                          <a:spcPct val="100000"/>
                        </a:lnSpc>
                        <a:spcBef>
                          <a:spcPts val="100"/>
                        </a:spcBef>
                        <a:spcAft>
                          <a:spcPts val="0"/>
                        </a:spcAft>
                        <a:buClrTx/>
                        <a:buSzTx/>
                        <a:buFontTx/>
                        <a:buNone/>
                        <a:tabLst/>
                        <a:defRPr/>
                      </a:pPr>
                      <a:endParaRPr lang="en-US" sz="950">
                        <a:latin typeface="Open sans"/>
                        <a:ea typeface="Open sans"/>
                        <a:cs typeface="Open sans"/>
                      </a:endParaRPr>
                    </a:p>
                    <a:p>
                      <a:pPr marL="0" marR="0" lvl="0" indent="0" algn="ctr">
                        <a:lnSpc>
                          <a:spcPct val="100000"/>
                        </a:lnSpc>
                        <a:spcBef>
                          <a:spcPts val="100"/>
                        </a:spcBef>
                        <a:spcAft>
                          <a:spcPts val="0"/>
                        </a:spcAft>
                        <a:buClrTx/>
                        <a:buSzTx/>
                        <a:buFontTx/>
                        <a:buNone/>
                      </a:pPr>
                      <a:r>
                        <a:rPr lang="en-US" sz="950" b="1">
                          <a:latin typeface="Open sans"/>
                          <a:ea typeface="Open sans"/>
                          <a:cs typeface="Open sans"/>
                        </a:rPr>
                        <a:t>Geography Day- What is an island?</a:t>
                      </a:r>
                    </a:p>
                    <a:p>
                      <a:pPr marL="0" marR="0" lvl="0" indent="0" algn="ctr" defTabSz="914400">
                        <a:lnSpc>
                          <a:spcPct val="100000"/>
                        </a:lnSpc>
                        <a:spcBef>
                          <a:spcPts val="100"/>
                        </a:spcBef>
                        <a:spcAft>
                          <a:spcPts val="0"/>
                        </a:spcAft>
                        <a:buClrTx/>
                        <a:buSzTx/>
                        <a:buFontTx/>
                        <a:buNone/>
                        <a:tabLst/>
                        <a:defRPr/>
                      </a:pPr>
                      <a:endParaRPr lang="en-US" sz="950" b="1">
                        <a:latin typeface="Open sans"/>
                        <a:ea typeface="Open sans"/>
                        <a:cs typeface="Open sans"/>
                      </a:endParaRPr>
                    </a:p>
                    <a:p>
                      <a:pPr marL="0" marR="0" lvl="0" indent="0" algn="ctr">
                        <a:lnSpc>
                          <a:spcPct val="100000"/>
                        </a:lnSpc>
                        <a:spcBef>
                          <a:spcPts val="100"/>
                        </a:spcBef>
                        <a:spcAft>
                          <a:spcPts val="0"/>
                        </a:spcAft>
                        <a:buClrTx/>
                        <a:buSzTx/>
                        <a:buFontTx/>
                        <a:buNone/>
                      </a:pPr>
                      <a:endParaRPr lang="en-US" sz="950" b="1">
                        <a:latin typeface="Open sans"/>
                        <a:ea typeface="Open sans"/>
                        <a:cs typeface="Open sans"/>
                      </a:endParaRPr>
                    </a:p>
                    <a:p>
                      <a:pPr marL="0" marR="0" lvl="0" indent="0" algn="ctr">
                        <a:lnSpc>
                          <a:spcPct val="100000"/>
                        </a:lnSpc>
                        <a:spcBef>
                          <a:spcPts val="100"/>
                        </a:spcBef>
                        <a:spcAft>
                          <a:spcPts val="0"/>
                        </a:spcAft>
                        <a:buNone/>
                      </a:pPr>
                      <a:r>
                        <a:rPr lang="en-US" sz="1000" b="0" i="0" u="none" strike="noStrike" noProof="0">
                          <a:solidFill>
                            <a:schemeClr val="tx1"/>
                          </a:solidFill>
                          <a:latin typeface="Open sans"/>
                        </a:rPr>
                        <a:t>Kapow RE- What is Shrove Tuesday?</a:t>
                      </a:r>
                      <a:endParaRPr lang="en-US"/>
                    </a:p>
                    <a:p>
                      <a:pPr marL="0" marR="0" lvl="0" indent="0" algn="ctr" rtl="0" eaLnBrk="1" fontAlgn="auto" latinLnBrk="0" hangingPunct="1">
                        <a:lnSpc>
                          <a:spcPct val="100000"/>
                        </a:lnSpc>
                        <a:spcBef>
                          <a:spcPts val="100"/>
                        </a:spcBef>
                        <a:spcAft>
                          <a:spcPts val="0"/>
                        </a:spcAft>
                        <a:buClrTx/>
                        <a:buSzTx/>
                        <a:buFontTx/>
                        <a:buNone/>
                      </a:pPr>
                      <a:endParaRPr lang="en-GB" sz="950" b="1">
                        <a:solidFill>
                          <a:schemeClr val="tx1"/>
                        </a:solidFill>
                        <a:effectLst/>
                        <a:latin typeface="Open sans"/>
                        <a:ea typeface="Open sans"/>
                        <a:cs typeface="Open sans"/>
                      </a:endParaRPr>
                    </a:p>
                    <a:p>
                      <a:pPr marL="0" marR="0" lvl="0" indent="0" algn="ctr" rtl="0" eaLnBrk="1" fontAlgn="auto" latinLnBrk="0" hangingPunct="1">
                        <a:lnSpc>
                          <a:spcPct val="100000"/>
                        </a:lnSpc>
                        <a:spcBef>
                          <a:spcPts val="100"/>
                        </a:spcBef>
                        <a:spcAft>
                          <a:spcPts val="0"/>
                        </a:spcAft>
                        <a:buClrTx/>
                        <a:buSzTx/>
                        <a:buFontTx/>
                        <a:buNone/>
                      </a:pPr>
                      <a:endParaRPr lang="en-US" sz="950">
                        <a:latin typeface="Open sans" panose="020B0606030504020204" pitchFamily="34" charset="0"/>
                        <a:ea typeface="Open sans" panose="020B0606030504020204" pitchFamily="34" charset="0"/>
                        <a:cs typeface="Open sans" panose="020B0606030504020204" pitchFamily="34" charset="0"/>
                      </a:endParaRPr>
                    </a:p>
                    <a:p>
                      <a:pPr marL="0" marR="0" lvl="0" indent="0" algn="ctr" rtl="0" eaLnBrk="1" fontAlgn="auto" latinLnBrk="0" hangingPunct="1">
                        <a:lnSpc>
                          <a:spcPct val="100000"/>
                        </a:lnSpc>
                        <a:spcBef>
                          <a:spcPts val="100"/>
                        </a:spcBef>
                        <a:spcAft>
                          <a:spcPts val="800"/>
                        </a:spcAft>
                        <a:buClrTx/>
                        <a:buSzTx/>
                        <a:buFontTx/>
                        <a:buNone/>
                      </a:pPr>
                      <a:endPar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Trip to our local park – our journey</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Recycling &amp; care of our environment</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US" sz="950">
                          <a:latin typeface="Open sans" panose="020B0606030504020204" pitchFamily="34" charset="0"/>
                          <a:ea typeface="Open sans" panose="020B0606030504020204" pitchFamily="34" charset="0"/>
                          <a:cs typeface="Open sans" panose="020B0606030504020204" pitchFamily="34" charset="0"/>
                        </a:rPr>
                        <a:t>Observations of plants and animals</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Weather, culture, clothing, housing. </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US" sz="950">
                          <a:latin typeface="Open sans" panose="020B0606030504020204" pitchFamily="34" charset="0"/>
                          <a:ea typeface="Open sans" panose="020B0606030504020204" pitchFamily="34" charset="0"/>
                          <a:cs typeface="Open sans" panose="020B0606030504020204" pitchFamily="34" charset="0"/>
                        </a:rPr>
                        <a:t>Change in living things – plants, weather, seasons,</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a:latin typeface="Open sans" panose="020B0606030504020204" pitchFamily="34" charset="0"/>
                          <a:ea typeface="Open sans" panose="020B0606030504020204" pitchFamily="34" charset="0"/>
                          <a:cs typeface="Open sans" panose="020B0606030504020204" pitchFamily="34" charset="0"/>
                        </a:rPr>
                        <a:t>Building a ‘Bug Hotel’ </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US" sz="950">
                          <a:latin typeface="Open sans" panose="020B0606030504020204" pitchFamily="34" charset="0"/>
                          <a:ea typeface="Open sans" panose="020B0606030504020204" pitchFamily="34" charset="0"/>
                          <a:cs typeface="Open sans" panose="020B0606030504020204" pitchFamily="34" charset="0"/>
                        </a:rPr>
                        <a:t>Forest school  </a:t>
                      </a:r>
                    </a:p>
                    <a:p>
                      <a:pPr marL="0" marR="0" lvl="0" indent="0" algn="ctr" defTabSz="914400">
                        <a:lnSpc>
                          <a:spcPct val="100000"/>
                        </a:lnSpc>
                        <a:spcBef>
                          <a:spcPts val="100"/>
                        </a:spcBef>
                        <a:spcAft>
                          <a:spcPts val="0"/>
                        </a:spcAft>
                        <a:buClrTx/>
                        <a:buSzTx/>
                        <a:buFontTx/>
                        <a:buNone/>
                        <a:tabLst/>
                        <a:defRPr/>
                      </a:pPr>
                      <a:endParaRPr lang="en-US" sz="950">
                        <a:latin typeface="Open sans"/>
                        <a:ea typeface="Open sans"/>
                        <a:cs typeface="Open sans"/>
                      </a:endParaRPr>
                    </a:p>
                    <a:p>
                      <a:pPr marL="0" marR="0" lvl="0" indent="0" algn="ctr" defTabSz="914400">
                        <a:lnSpc>
                          <a:spcPct val="100000"/>
                        </a:lnSpc>
                        <a:spcBef>
                          <a:spcPts val="100"/>
                        </a:spcBef>
                        <a:spcAft>
                          <a:spcPts val="0"/>
                        </a:spcAft>
                        <a:buClrTx/>
                        <a:buSzTx/>
                        <a:buFontTx/>
                        <a:buNone/>
                        <a:tabLst/>
                        <a:defRPr/>
                      </a:pPr>
                      <a:endParaRPr lang="en-US" sz="950">
                        <a:latin typeface="Open sans"/>
                        <a:ea typeface="Open sans"/>
                        <a:cs typeface="Open sans"/>
                      </a:endParaRPr>
                    </a:p>
                    <a:p>
                      <a:pPr marL="0" marR="0" lvl="0" indent="0" algn="ctr">
                        <a:lnSpc>
                          <a:spcPct val="100000"/>
                        </a:lnSpc>
                        <a:spcBef>
                          <a:spcPts val="100"/>
                        </a:spcBef>
                        <a:spcAft>
                          <a:spcPts val="0"/>
                        </a:spcAft>
                        <a:buClrTx/>
                        <a:buSzTx/>
                        <a:buFontTx/>
                        <a:buNone/>
                      </a:pPr>
                      <a:r>
                        <a:rPr lang="en-US" sz="950" b="1">
                          <a:latin typeface="Open sans"/>
                          <a:ea typeface="Open sans"/>
                          <a:cs typeface="Open sans"/>
                        </a:rPr>
                        <a:t>Science Day- Growing</a:t>
                      </a:r>
                    </a:p>
                    <a:p>
                      <a:pPr marL="0" marR="0" lvl="0" indent="0" algn="ctr">
                        <a:lnSpc>
                          <a:spcPct val="100000"/>
                        </a:lnSpc>
                        <a:spcBef>
                          <a:spcPts val="100"/>
                        </a:spcBef>
                        <a:spcAft>
                          <a:spcPts val="0"/>
                        </a:spcAft>
                        <a:buNone/>
                      </a:pPr>
                      <a:endParaRPr lang="en-US" sz="1000" b="1" i="0" u="none" strike="noStrike" noProof="0">
                        <a:solidFill>
                          <a:srgbClr val="000000"/>
                        </a:solidFill>
                        <a:latin typeface="Open sans"/>
                      </a:endParaRPr>
                    </a:p>
                    <a:p>
                      <a:pPr marL="0" marR="0" lvl="0" indent="0" algn="ctr">
                        <a:lnSpc>
                          <a:spcPct val="100000"/>
                        </a:lnSpc>
                        <a:spcBef>
                          <a:spcPts val="100"/>
                        </a:spcBef>
                        <a:spcAft>
                          <a:spcPts val="0"/>
                        </a:spcAft>
                        <a:buNone/>
                      </a:pPr>
                      <a:r>
                        <a:rPr lang="en-US" sz="1000" b="1" i="0" u="none" strike="noStrike" noProof="0">
                          <a:solidFill>
                            <a:srgbClr val="000000"/>
                          </a:solidFill>
                          <a:latin typeface="Open sans"/>
                        </a:rPr>
                        <a:t>Science Day- Mini beasts</a:t>
                      </a:r>
                      <a:endParaRPr lang="en-US" sz="1000" b="0" i="0" u="none" strike="noStrike" noProof="0">
                        <a:solidFill>
                          <a:srgbClr val="000000"/>
                        </a:solidFill>
                        <a:latin typeface="Open sans"/>
                      </a:endParaRPr>
                    </a:p>
                    <a:p>
                      <a:pPr marL="0" marR="0" lvl="0" indent="0" algn="ctr">
                        <a:lnSpc>
                          <a:spcPct val="100000"/>
                        </a:lnSpc>
                        <a:spcBef>
                          <a:spcPts val="100"/>
                        </a:spcBef>
                        <a:spcAft>
                          <a:spcPts val="0"/>
                        </a:spcAft>
                        <a:buNone/>
                      </a:pPr>
                      <a:endParaRPr lang="en-US" sz="1000" b="0" i="0" u="none" strike="noStrike" noProof="0">
                        <a:solidFill>
                          <a:srgbClr val="000000"/>
                        </a:solidFill>
                        <a:latin typeface="Open sans"/>
                      </a:endParaRPr>
                    </a:p>
                    <a:p>
                      <a:pPr marL="0" marR="0" lvl="0" indent="0" algn="ctr">
                        <a:lnSpc>
                          <a:spcPct val="100000"/>
                        </a:lnSpc>
                        <a:spcBef>
                          <a:spcPts val="100"/>
                        </a:spcBef>
                        <a:spcAft>
                          <a:spcPts val="0"/>
                        </a:spcAft>
                        <a:buNone/>
                      </a:pPr>
                      <a:r>
                        <a:rPr lang="en-US" sz="1000" b="1" i="0" u="none" strike="noStrike" noProof="0">
                          <a:solidFill>
                            <a:srgbClr val="000000"/>
                          </a:solidFill>
                          <a:latin typeface="Open sans"/>
                        </a:rPr>
                        <a:t>Zoo lab visit</a:t>
                      </a:r>
                      <a:endParaRPr lang="en-US"/>
                    </a:p>
                    <a:p>
                      <a:pPr marL="0" marR="0" lvl="0" indent="0" algn="ctr">
                        <a:lnSpc>
                          <a:spcPct val="100000"/>
                        </a:lnSpc>
                        <a:spcBef>
                          <a:spcPts val="100"/>
                        </a:spcBef>
                        <a:spcAft>
                          <a:spcPts val="0"/>
                        </a:spcAft>
                        <a:buClrTx/>
                        <a:buSzTx/>
                        <a:buFontTx/>
                        <a:buNone/>
                      </a:pPr>
                      <a:endParaRPr lang="en-US" sz="950" b="1">
                        <a:latin typeface="Open sans"/>
                        <a:ea typeface="Open sans"/>
                        <a:cs typeface="Open sans"/>
                      </a:endParaRPr>
                    </a:p>
                    <a:p>
                      <a:pPr marL="0" marR="0" lvl="0" indent="0" algn="ctr">
                        <a:lnSpc>
                          <a:spcPct val="100000"/>
                        </a:lnSpc>
                        <a:spcBef>
                          <a:spcPts val="100"/>
                        </a:spcBef>
                        <a:spcAft>
                          <a:spcPts val="0"/>
                        </a:spcAft>
                        <a:buClrTx/>
                        <a:buSzTx/>
                        <a:buFontTx/>
                        <a:buNone/>
                      </a:pPr>
                      <a:endParaRPr lang="en-GB" sz="950">
                        <a:latin typeface="Open sans" panose="020B0606030504020204" pitchFamily="34" charset="0"/>
                        <a:ea typeface="Open sans" panose="020B0606030504020204" pitchFamily="34" charset="0"/>
                        <a:cs typeface="Open sans" panose="020B0606030504020204" pitchFamily="34" charset="0"/>
                      </a:endParaRPr>
                    </a:p>
                    <a:p>
                      <a:pPr marL="0" marR="0" lvl="0" indent="0" algn="ctr">
                        <a:lnSpc>
                          <a:spcPct val="107000"/>
                        </a:lnSpc>
                        <a:spcBef>
                          <a:spcPts val="0"/>
                        </a:spcBef>
                        <a:spcAft>
                          <a:spcPts val="0"/>
                        </a:spcAft>
                        <a:buNone/>
                      </a:pPr>
                      <a:r>
                        <a:rPr lang="en-US" sz="1000" b="0" i="0" u="none" strike="noStrike" noProof="0">
                          <a:solidFill>
                            <a:schemeClr val="tx1"/>
                          </a:solidFill>
                          <a:latin typeface="Open sans"/>
                        </a:rPr>
                        <a:t>Kapow RE- What is Holi?</a:t>
                      </a:r>
                      <a:endParaRPr lang="en-US" sz="1000" b="0" i="0" u="none" strike="noStrike" noProof="0">
                        <a:solidFill>
                          <a:srgbClr val="000000"/>
                        </a:solidFill>
                        <a:latin typeface="Open sans"/>
                      </a:endParaRPr>
                    </a:p>
                    <a:p>
                      <a:pPr marL="0" marR="0" lvl="0" indent="0" algn="ctr">
                        <a:lnSpc>
                          <a:spcPct val="107000"/>
                        </a:lnSpc>
                        <a:spcBef>
                          <a:spcPts val="0"/>
                        </a:spcBef>
                        <a:spcAft>
                          <a:spcPts val="0"/>
                        </a:spcAft>
                        <a:buNone/>
                      </a:pPr>
                      <a:r>
                        <a:rPr lang="en-US" sz="1000" b="0" i="0" u="none" strike="noStrike" noProof="0">
                          <a:solidFill>
                            <a:schemeClr val="tx1"/>
                          </a:solidFill>
                          <a:latin typeface="Open sans"/>
                        </a:rPr>
                        <a:t>What is Ramadan?</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they get to school and what mode of transport they use. Introduce the children to a range of transport and where they can be found. </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Look at the difference between transport in this country and one other country. Encourage the children to make simple comparisons. </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Use bee-bots on simple maps. Encourage the children to use navigational language</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Can children talk about their homes and what there is to do near their homes?</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US" sz="950">
                          <a:latin typeface="Open sans" panose="020B0606030504020204" pitchFamily="34" charset="0"/>
                          <a:ea typeface="Open sans" panose="020B0606030504020204" pitchFamily="34" charset="0"/>
                          <a:cs typeface="Open sans" panose="020B0606030504020204" pitchFamily="34" charset="0"/>
                        </a:rPr>
                        <a:t>Environments – features of local environment </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Introduce children to significant figures who have been to space and begin to understand that these events happened before they were born</a:t>
                      </a:r>
                    </a:p>
                    <a:p>
                      <a:pPr marL="0" marR="0" lvl="0" indent="0" algn="ctr">
                        <a:lnSpc>
                          <a:spcPct val="100000"/>
                        </a:lnSpc>
                        <a:spcBef>
                          <a:spcPts val="100"/>
                        </a:spcBef>
                        <a:spcAft>
                          <a:spcPts val="0"/>
                        </a:spcAft>
                        <a:buClrTx/>
                        <a:buSzTx/>
                        <a:buFontTx/>
                        <a:buNone/>
                      </a:pPr>
                      <a:endParaRPr lang="en-GB" sz="950" b="0">
                        <a:solidFill>
                          <a:schemeClr val="tx1"/>
                        </a:solidFill>
                        <a:effectLst/>
                        <a:latin typeface="Open sans"/>
                        <a:ea typeface="Open sans"/>
                        <a:cs typeface="Open sans"/>
                      </a:endParaRPr>
                    </a:p>
                    <a:p>
                      <a:pPr marL="0" marR="0" lvl="0" indent="0" algn="ctr">
                        <a:lnSpc>
                          <a:spcPct val="100000"/>
                        </a:lnSpc>
                        <a:spcBef>
                          <a:spcPts val="100"/>
                        </a:spcBef>
                        <a:spcAft>
                          <a:spcPts val="0"/>
                        </a:spcAft>
                        <a:buClrTx/>
                        <a:buSzTx/>
                        <a:buFontTx/>
                        <a:buNone/>
                      </a:pPr>
                      <a:endParaRPr lang="en-GB" sz="950" b="1" dirty="0">
                        <a:solidFill>
                          <a:schemeClr val="tx1"/>
                        </a:solidFill>
                        <a:effectLst/>
                        <a:latin typeface="Open sans"/>
                        <a:ea typeface="Open sans"/>
                        <a:cs typeface="Open sans"/>
                      </a:endParaRPr>
                    </a:p>
                    <a:p>
                      <a:pPr marL="0" marR="0" lvl="0" indent="0" algn="ctr">
                        <a:lnSpc>
                          <a:spcPct val="100000"/>
                        </a:lnSpc>
                        <a:spcBef>
                          <a:spcPts val="100"/>
                        </a:spcBef>
                        <a:spcAft>
                          <a:spcPts val="0"/>
                        </a:spcAft>
                        <a:buClrTx/>
                        <a:buSzTx/>
                        <a:buFontTx/>
                        <a:buNone/>
                      </a:pPr>
                      <a:r>
                        <a:rPr lang="en-GB" sz="950" b="1">
                          <a:solidFill>
                            <a:schemeClr val="tx1"/>
                          </a:solidFill>
                          <a:effectLst/>
                          <a:latin typeface="Open sans"/>
                          <a:ea typeface="Open sans"/>
                          <a:cs typeface="Open sans"/>
                        </a:rPr>
                        <a:t>Geography Day- Hot and cold countries</a:t>
                      </a:r>
                    </a:p>
                    <a:p>
                      <a:pPr marL="0" marR="0" lvl="0" indent="0" algn="ctr">
                        <a:lnSpc>
                          <a:spcPct val="100000"/>
                        </a:lnSpc>
                        <a:spcBef>
                          <a:spcPts val="100"/>
                        </a:spcBef>
                        <a:spcAft>
                          <a:spcPts val="0"/>
                        </a:spcAft>
                        <a:buClrTx/>
                        <a:buSzTx/>
                        <a:buFontTx/>
                        <a:buNone/>
                      </a:pPr>
                      <a:endParaRPr lang="en-GB" sz="950" b="1">
                        <a:solidFill>
                          <a:schemeClr val="tx1"/>
                        </a:solidFill>
                        <a:effectLst/>
                        <a:latin typeface="Open sans"/>
                        <a:ea typeface="Open sans"/>
                        <a:cs typeface="Open sans"/>
                      </a:endParaRPr>
                    </a:p>
                    <a:p>
                      <a:pPr marL="0" marR="0" lvl="0" indent="0" algn="ctr">
                        <a:lnSpc>
                          <a:spcPct val="100000"/>
                        </a:lnSpc>
                        <a:spcBef>
                          <a:spcPts val="100"/>
                        </a:spcBef>
                        <a:spcAft>
                          <a:spcPts val="0"/>
                        </a:spcAft>
                        <a:buClrTx/>
                        <a:buSzTx/>
                        <a:buFontTx/>
                        <a:buNone/>
                      </a:pPr>
                      <a:r>
                        <a:rPr lang="en-GB" sz="950" b="0">
                          <a:solidFill>
                            <a:schemeClr val="tx1"/>
                          </a:solidFill>
                          <a:effectLst/>
                          <a:latin typeface="Open sans"/>
                          <a:ea typeface="Open sans"/>
                          <a:cs typeface="Open sans"/>
                        </a:rPr>
                        <a:t>Kapow RE- What makes the world special?</a:t>
                      </a:r>
                    </a:p>
                    <a:p>
                      <a:pPr marL="0" marR="0" lvl="0" indent="0" algn="ctr">
                        <a:lnSpc>
                          <a:spcPct val="100000"/>
                        </a:lnSpc>
                        <a:spcBef>
                          <a:spcPts val="100"/>
                        </a:spcBef>
                        <a:spcAft>
                          <a:spcPts val="0"/>
                        </a:spcAft>
                        <a:buClrTx/>
                        <a:buSzTx/>
                        <a:buFontTx/>
                        <a:buNone/>
                      </a:pPr>
                      <a:endParaRPr lang="en-GB" sz="950" b="0">
                        <a:solidFill>
                          <a:schemeClr val="tx1"/>
                        </a:solidFill>
                        <a:effectLst/>
                        <a:latin typeface="Open sans"/>
                        <a:ea typeface="Open sans"/>
                        <a:cs typeface="Open sans"/>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US" sz="950">
                          <a:latin typeface="Open sans" panose="020B0606030504020204" pitchFamily="34" charset="0"/>
                          <a:ea typeface="Open sans" panose="020B0606030504020204" pitchFamily="34" charset="0"/>
                          <a:cs typeface="Open sans" panose="020B0606030504020204" pitchFamily="34" charset="0"/>
                        </a:rPr>
                        <a:t> </a:t>
                      </a:r>
                      <a:endPar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lgn="ctr">
                        <a:lnSpc>
                          <a:spcPct val="100000"/>
                        </a:lnSpc>
                        <a:spcBef>
                          <a:spcPts val="100"/>
                        </a:spcBef>
                        <a:spcAft>
                          <a:spcPts val="800"/>
                        </a:spcAft>
                        <a:buFontTx/>
                        <a:buNone/>
                      </a:pPr>
                      <a:r>
                        <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To understand where dinosaurs are now and begin to understand that they were alive a very long time ago. </a:t>
                      </a:r>
                    </a:p>
                    <a:p>
                      <a:pPr marL="0" indent="0" algn="ctr">
                        <a:lnSpc>
                          <a:spcPct val="100000"/>
                        </a:lnSpc>
                        <a:spcBef>
                          <a:spcPts val="100"/>
                        </a:spcBef>
                        <a:spcAft>
                          <a:spcPts val="800"/>
                        </a:spcAft>
                        <a:buFontTx/>
                        <a:buNone/>
                      </a:pPr>
                      <a:r>
                        <a:rPr lang="en-GB"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Learn about what a palaeontologist is and how they explore really old artefacts. Introduce Mary Anning as the first female to find a fossil.</a:t>
                      </a:r>
                    </a:p>
                    <a:p>
                      <a:pPr marL="0" indent="0" algn="ctr">
                        <a:lnSpc>
                          <a:spcPct val="100000"/>
                        </a:lnSpc>
                        <a:spcBef>
                          <a:spcPts val="100"/>
                        </a:spcBef>
                        <a:spcAft>
                          <a:spcPts val="800"/>
                        </a:spcAft>
                        <a:buFontTx/>
                        <a:buNone/>
                      </a:pPr>
                      <a:r>
                        <a:rPr lang="en-US" sz="950">
                          <a:latin typeface="Open sans" panose="020B0606030504020204" pitchFamily="34" charset="0"/>
                          <a:ea typeface="Open sans" panose="020B0606030504020204" pitchFamily="34" charset="0"/>
                          <a:cs typeface="Open sans" panose="020B0606030504020204" pitchFamily="34" charset="0"/>
                        </a:rPr>
                        <a:t>Materials: Floating / Sinking – boat building Metallic / non-metallic objects</a:t>
                      </a:r>
                      <a:endParaRPr lang="en-US"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00000"/>
                        </a:lnSpc>
                        <a:spcBef>
                          <a:spcPts val="100"/>
                        </a:spcBef>
                        <a:spcAft>
                          <a:spcPts val="800"/>
                        </a:spcAft>
                        <a:buFontTx/>
                        <a:buNone/>
                      </a:pPr>
                      <a:r>
                        <a:rPr lang="en-US" sz="950" b="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Seasides</a:t>
                      </a:r>
                      <a:r>
                        <a:rPr lang="en-US" sz="95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long ago </a:t>
                      </a:r>
                    </a:p>
                    <a:p>
                      <a:pPr marL="0" indent="0" algn="ctr">
                        <a:lnSpc>
                          <a:spcPct val="100000"/>
                        </a:lnSpc>
                        <a:spcBef>
                          <a:spcPts val="100"/>
                        </a:spcBef>
                        <a:spcAft>
                          <a:spcPts val="800"/>
                        </a:spcAft>
                        <a:buFontTx/>
                        <a:buNone/>
                      </a:pPr>
                      <a:r>
                        <a:rPr lang="en-US" sz="950">
                          <a:latin typeface="Open sans" panose="020B0606030504020204" pitchFamily="34" charset="0"/>
                          <a:ea typeface="Open sans" panose="020B0606030504020204" pitchFamily="34" charset="0"/>
                          <a:cs typeface="Open sans" panose="020B0606030504020204" pitchFamily="34" charset="0"/>
                        </a:rPr>
                        <a:t>Share non-fiction texts that offer an insight into contrasting environments</a:t>
                      </a:r>
                    </a:p>
                    <a:p>
                      <a:pPr marL="0" indent="0" algn="ctr">
                        <a:lnSpc>
                          <a:spcPct val="100000"/>
                        </a:lnSpc>
                        <a:spcBef>
                          <a:spcPts val="100"/>
                        </a:spcBef>
                        <a:spcAft>
                          <a:spcPts val="800"/>
                        </a:spcAft>
                        <a:buFontTx/>
                        <a:buNone/>
                      </a:pPr>
                      <a:r>
                        <a:rPr lang="en-US" sz="950">
                          <a:latin typeface="Open sans" panose="020B0606030504020204" pitchFamily="34" charset="0"/>
                          <a:ea typeface="Open sans" panose="020B0606030504020204" pitchFamily="34" charset="0"/>
                          <a:cs typeface="Open sans" panose="020B0606030504020204" pitchFamily="34" charset="0"/>
                        </a:rPr>
                        <a:t>Listen to how children communicate their understanding of their own environment and contrasting environments through conversation and in play</a:t>
                      </a:r>
                    </a:p>
                    <a:p>
                      <a:pPr marL="0" lvl="0" indent="0" algn="ctr">
                        <a:lnSpc>
                          <a:spcPct val="100000"/>
                        </a:lnSpc>
                        <a:spcBef>
                          <a:spcPts val="100"/>
                        </a:spcBef>
                        <a:spcAft>
                          <a:spcPts val="800"/>
                        </a:spcAft>
                        <a:buFontTx/>
                        <a:buNone/>
                      </a:pPr>
                      <a:endParaRPr lang="en-US" sz="950">
                        <a:latin typeface="Open sans"/>
                        <a:ea typeface="Open sans"/>
                        <a:cs typeface="Open sans"/>
                      </a:endParaRPr>
                    </a:p>
                    <a:p>
                      <a:pPr marL="0" lvl="0" indent="0" algn="ctr">
                        <a:lnSpc>
                          <a:spcPct val="100000"/>
                        </a:lnSpc>
                        <a:spcBef>
                          <a:spcPts val="100"/>
                        </a:spcBef>
                        <a:spcAft>
                          <a:spcPts val="800"/>
                        </a:spcAft>
                        <a:buFontTx/>
                        <a:buNone/>
                      </a:pPr>
                      <a:r>
                        <a:rPr lang="en-US" sz="950" b="1" dirty="0">
                          <a:latin typeface="Open sans"/>
                          <a:ea typeface="Open sans"/>
                          <a:cs typeface="Open sans"/>
                        </a:rPr>
                        <a:t>History</a:t>
                      </a:r>
                      <a:r>
                        <a:rPr lang="en-GB" sz="1000" b="1" i="0" u="none" strike="noStrike" noProof="0" dirty="0">
                          <a:solidFill>
                            <a:schemeClr val="tx1"/>
                          </a:solidFill>
                          <a:latin typeface="Open sans"/>
                        </a:rPr>
                        <a:t>Science Day- </a:t>
                      </a:r>
                      <a:r>
                        <a:rPr lang="en-GB" sz="1000" b="1" i="0" u="none" strike="noStrike" noProof="0">
                          <a:solidFill>
                            <a:schemeClr val="tx1"/>
                          </a:solidFill>
                          <a:latin typeface="Open sans"/>
                        </a:rPr>
                        <a:t>Floating</a:t>
                      </a:r>
                      <a:r>
                        <a:rPr lang="en-GB" sz="1000" b="1" i="0" u="none" strike="noStrike" noProof="0" dirty="0">
                          <a:solidFill>
                            <a:schemeClr val="tx1"/>
                          </a:solidFill>
                          <a:latin typeface="Open sans"/>
                        </a:rPr>
                        <a:t> and sinking</a:t>
                      </a:r>
                      <a:r>
                        <a:rPr lang="en-US" sz="950" b="1" dirty="0">
                          <a:latin typeface="Open sans"/>
                          <a:ea typeface="Open sans"/>
                          <a:cs typeface="Open sans"/>
                        </a:rPr>
                        <a:t> Day- Dinosaurs</a:t>
                      </a:r>
                    </a:p>
                    <a:p>
                      <a:pPr marL="0" lvl="0" indent="0" algn="ctr">
                        <a:lnSpc>
                          <a:spcPct val="100000"/>
                        </a:lnSpc>
                        <a:spcBef>
                          <a:spcPts val="100"/>
                        </a:spcBef>
                        <a:spcAft>
                          <a:spcPts val="800"/>
                        </a:spcAft>
                        <a:buFontTx/>
                        <a:buNone/>
                      </a:pPr>
                      <a:endParaRPr lang="en-US" sz="950" b="1">
                        <a:latin typeface="Open sans"/>
                        <a:ea typeface="Open sans"/>
                        <a:cs typeface="Open sans"/>
                      </a:endParaRPr>
                    </a:p>
                    <a:p>
                      <a:pPr marL="0" lvl="0" indent="0" algn="ctr">
                        <a:lnSpc>
                          <a:spcPct val="100000"/>
                        </a:lnSpc>
                        <a:spcBef>
                          <a:spcPts val="100"/>
                        </a:spcBef>
                        <a:spcAft>
                          <a:spcPts val="800"/>
                        </a:spcAft>
                        <a:buFontTx/>
                        <a:buNone/>
                      </a:pPr>
                      <a:r>
                        <a:rPr lang="en-US" sz="950" b="0">
                          <a:latin typeface="Open sans"/>
                          <a:ea typeface="Open sans"/>
                          <a:cs typeface="Open sans"/>
                        </a:rPr>
                        <a:t>Kapow RE- Why are some stories special?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79381019"/>
                  </a:ext>
                </a:extLst>
              </a:tr>
            </a:tbl>
          </a:graphicData>
        </a:graphic>
      </p:graphicFrame>
      <p:pic>
        <p:nvPicPr>
          <p:cNvPr id="7" name="Picture 6">
            <a:extLst>
              <a:ext uri="{FF2B5EF4-FFF2-40B4-BE49-F238E27FC236}">
                <a16:creationId xmlns:a16="http://schemas.microsoft.com/office/drawing/2014/main" id="{6A4A8A9C-972D-46D6-8C37-C4CB58E0C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294" y="98803"/>
            <a:ext cx="783617" cy="783617"/>
          </a:xfrm>
          <a:prstGeom prst="rect">
            <a:avLst/>
          </a:prstGeom>
        </p:spPr>
      </p:pic>
      <p:sp>
        <p:nvSpPr>
          <p:cNvPr id="2" name="Title 1">
            <a:extLst>
              <a:ext uri="{FF2B5EF4-FFF2-40B4-BE49-F238E27FC236}">
                <a16:creationId xmlns:a16="http://schemas.microsoft.com/office/drawing/2014/main" id="{34831A0B-FB59-C3BB-7DAF-064D52EB040C}"/>
              </a:ext>
            </a:extLst>
          </p:cNvPr>
          <p:cNvSpPr txBox="1">
            <a:spLocks/>
          </p:cNvSpPr>
          <p:nvPr/>
        </p:nvSpPr>
        <p:spPr>
          <a:xfrm>
            <a:off x="843102" y="56048"/>
            <a:ext cx="10515600" cy="5957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600" b="1">
                <a:latin typeface="Open sans"/>
                <a:ea typeface="Open sans"/>
                <a:cs typeface="Open sans"/>
              </a:rPr>
              <a:t>Reception Long Term Plan 25-26</a:t>
            </a:r>
            <a:endParaRPr lang="en-GB" sz="2600" b="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15999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500BA135-2A8E-4816-AC4A-715A44382B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8972796" y="86105"/>
            <a:ext cx="2983308" cy="31469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214763490"/>
              </p:ext>
            </p:extLst>
          </p:nvPr>
        </p:nvGraphicFramePr>
        <p:xfrm>
          <a:off x="366318" y="1133043"/>
          <a:ext cx="11459364" cy="496893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365819">
                <a:tc>
                  <a:txBody>
                    <a:bodyPr/>
                    <a:lstStyle/>
                    <a:p>
                      <a:pPr algn="ct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Autumn 1</a:t>
                      </a: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Autumn 2</a:t>
                      </a: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Spring 1</a:t>
                      </a: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Spring 2</a:t>
                      </a: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Summer 1</a:t>
                      </a: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Summer 2</a:t>
                      </a: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3285939"/>
                  </a:ext>
                </a:extLst>
              </a:tr>
              <a:tr h="339365">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General Themes </a:t>
                      </a: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422123">
                <a:tc rowSpan="2">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i="1">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1">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n-GB" sz="1000" b="0" i="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Joining in with &amp; learning songs, listening to &amp;responding/moving to music, creating own sounds &amp; copying beats in music,  role play, small world play, loose parts play, junk modelling, props &amp; puppets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0">
                <a:tc vMerge="1">
                  <a:txBody>
                    <a:bodyPr/>
                    <a:lstStyle/>
                    <a:p>
                      <a:pPr algn="ctr"/>
                      <a:r>
                        <a:rPr lang="en-US" sz="2400" b="1">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00" b="0">
                          <a:solidFill>
                            <a:schemeClr val="tx1"/>
                          </a:solidFill>
                          <a:latin typeface="Open sans"/>
                          <a:ea typeface="Open sans"/>
                          <a:cs typeface="Open sans"/>
                        </a:rPr>
                        <a:t>Starting school collage</a:t>
                      </a:r>
                    </a:p>
                    <a:p>
                      <a:pPr lvl="0" algn="ctr">
                        <a:buNone/>
                      </a:pPr>
                      <a:endParaRPr lang="en-GB" sz="1000" b="0">
                        <a:solidFill>
                          <a:schemeClr val="tx1"/>
                        </a:solidFill>
                        <a:latin typeface="Open sans"/>
                        <a:ea typeface="Open sans"/>
                        <a:cs typeface="Open sans"/>
                      </a:endParaRPr>
                    </a:p>
                    <a:p>
                      <a:pPr lvl="0" algn="ctr">
                        <a:buNone/>
                      </a:pPr>
                      <a:r>
                        <a:rPr lang="en-GB" sz="1000" b="0">
                          <a:solidFill>
                            <a:schemeClr val="tx1"/>
                          </a:solidFill>
                          <a:latin typeface="Open sans"/>
                          <a:ea typeface="Open sans"/>
                          <a:cs typeface="Open sans"/>
                        </a:rPr>
                        <a:t> </a:t>
                      </a:r>
                      <a:r>
                        <a:rPr lang="en-US" sz="1000" b="0">
                          <a:solidFill>
                            <a:schemeClr val="tx1"/>
                          </a:solidFill>
                          <a:latin typeface="Open sans"/>
                          <a:ea typeface="Open sans"/>
                          <a:cs typeface="Open sans"/>
                        </a:rPr>
                        <a:t>Self-portraits</a:t>
                      </a:r>
                    </a:p>
                    <a:p>
                      <a:pPr algn="ctr"/>
                      <a:endPar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Superhero masks</a:t>
                      </a:r>
                    </a:p>
                    <a:p>
                      <a:pPr algn="ctr"/>
                      <a:endPar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Design &amp; make emotion monsters</a:t>
                      </a:r>
                    </a:p>
                    <a:p>
                      <a:pPr lvl="0" algn="ctr">
                        <a:buNone/>
                      </a:pPr>
                      <a:endParaRPr lang="en-US" sz="1000" b="0">
                        <a:solidFill>
                          <a:schemeClr val="tx1"/>
                        </a:solidFill>
                        <a:latin typeface="Open sans"/>
                        <a:ea typeface="Open sans"/>
                        <a:cs typeface="Open sans"/>
                      </a:endParaRPr>
                    </a:p>
                    <a:p>
                      <a:pPr lvl="0" algn="ctr">
                        <a:buNone/>
                      </a:pPr>
                      <a:endParaRPr lang="en-US" sz="1000" b="0">
                        <a:solidFill>
                          <a:schemeClr val="tx1"/>
                        </a:solidFill>
                        <a:latin typeface="Open sans"/>
                        <a:ea typeface="Open sans"/>
                        <a:cs typeface="Open sans"/>
                      </a:endParaRPr>
                    </a:p>
                    <a:p>
                      <a:pPr lvl="0" algn="ctr">
                        <a:buNone/>
                      </a:pPr>
                      <a:endParaRPr lang="en-US" sz="1000" b="0">
                        <a:solidFill>
                          <a:schemeClr val="tx1"/>
                        </a:solidFill>
                        <a:latin typeface="Open sans"/>
                        <a:ea typeface="Open sans"/>
                        <a:cs typeface="Open sans"/>
                      </a:endParaRPr>
                    </a:p>
                    <a:p>
                      <a:pPr lvl="0" algn="ctr">
                        <a:buNone/>
                      </a:pPr>
                      <a:endParaRPr lang="en-US" sz="1000" b="0">
                        <a:solidFill>
                          <a:schemeClr val="tx1"/>
                        </a:solidFill>
                        <a:latin typeface="Open sans"/>
                        <a:ea typeface="Open sans"/>
                        <a:cs typeface="Open sans"/>
                      </a:endParaRPr>
                    </a:p>
                    <a:p>
                      <a:pPr lvl="0" algn="ctr">
                        <a:buNone/>
                      </a:pPr>
                      <a:r>
                        <a:rPr lang="en-US" sz="1000" b="0">
                          <a:solidFill>
                            <a:schemeClr val="tx1"/>
                          </a:solidFill>
                          <a:latin typeface="Open sans"/>
                          <a:ea typeface="Open sans"/>
                          <a:cs typeface="Open sans"/>
                        </a:rPr>
                        <a:t>Kapow art- Drawing Marvellous Marks</a:t>
                      </a:r>
                    </a:p>
                    <a:p>
                      <a:pPr lvl="0" algn="ctr">
                        <a:buNone/>
                      </a:pPr>
                      <a:endParaRPr lang="en-US" sz="1000" b="0">
                        <a:solidFill>
                          <a:schemeClr val="tx1"/>
                        </a:solidFill>
                        <a:latin typeface="Open sans"/>
                        <a:ea typeface="Open sans"/>
                        <a:cs typeface="Open sans"/>
                      </a:endParaRPr>
                    </a:p>
                    <a:p>
                      <a:pPr lvl="0" algn="ctr">
                        <a:buNone/>
                      </a:pPr>
                      <a:r>
                        <a:rPr lang="en-US" sz="1000" b="0">
                          <a:solidFill>
                            <a:schemeClr val="tx1"/>
                          </a:solidFill>
                          <a:latin typeface="Open sans"/>
                          <a:ea typeface="Open sans"/>
                          <a:cs typeface="Open sans"/>
                        </a:rPr>
                        <a:t>Kapow art-Nature wreaths</a:t>
                      </a:r>
                    </a:p>
                    <a:p>
                      <a:pPr lvl="0" algn="ctr">
                        <a:buNone/>
                      </a:pPr>
                      <a:endParaRPr lang="en-US" sz="1000" b="0">
                        <a:solidFill>
                          <a:schemeClr val="tx1"/>
                        </a:solidFill>
                        <a:latin typeface="Open sans"/>
                        <a:ea typeface="Open sans"/>
                        <a:cs typeface="Open sans"/>
                      </a:endParaRPr>
                    </a:p>
                    <a:p>
                      <a:pPr lvl="0" algn="ctr">
                        <a:buNone/>
                      </a:pPr>
                      <a:r>
                        <a:rPr lang="en-US" sz="1000" b="0">
                          <a:solidFill>
                            <a:schemeClr val="tx1"/>
                          </a:solidFill>
                          <a:latin typeface="Open sans"/>
                          <a:ea typeface="Open sans"/>
                          <a:cs typeface="Open sans"/>
                        </a:rPr>
                        <a:t>Kapow music- Exploring Sounds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000" b="0">
                          <a:solidFill>
                            <a:schemeClr val="tx1"/>
                          </a:solidFill>
                          <a:latin typeface="Open sans" panose="020B0606030504020204" pitchFamily="34" charset="0"/>
                          <a:ea typeface="Open sans" panose="020B0606030504020204" pitchFamily="34" charset="0"/>
                          <a:cs typeface="Open sans" panose="020B0606030504020204" pitchFamily="34" charset="0"/>
                        </a:rPr>
                        <a:t>Make houses for the three little pigs and bridges for the Three Billy Goats</a:t>
                      </a:r>
                    </a:p>
                    <a:p>
                      <a:pPr algn="ctr">
                        <a:lnSpc>
                          <a:spcPct val="107000"/>
                        </a:lnSpc>
                        <a:spcAft>
                          <a:spcPts val="800"/>
                        </a:spcAft>
                      </a:pPr>
                      <a:r>
                        <a:rPr lang="en-GB" sz="1000" b="0">
                          <a:solidFill>
                            <a:schemeClr val="tx1"/>
                          </a:solidFill>
                          <a:latin typeface="Open sans" panose="020B0606030504020204" pitchFamily="34" charset="0"/>
                          <a:ea typeface="Open sans" panose="020B0606030504020204" pitchFamily="34" charset="0"/>
                          <a:cs typeface="Open sans" panose="020B0606030504020204" pitchFamily="34" charset="0"/>
                        </a:rPr>
                        <a:t>Castle models </a:t>
                      </a:r>
                    </a:p>
                    <a:p>
                      <a:pPr algn="ctr">
                        <a:lnSpc>
                          <a:spcPct val="107000"/>
                        </a:lnSpc>
                        <a:spcAft>
                          <a:spcPts val="800"/>
                        </a:spcAft>
                      </a:pPr>
                      <a:r>
                        <a:rPr lang="en-US" sz="1000" b="0">
                          <a:solidFill>
                            <a:schemeClr val="tx1"/>
                          </a:solidFill>
                          <a:latin typeface="Open sans"/>
                          <a:ea typeface="Open sans"/>
                          <a:cs typeface="Open sans"/>
                        </a:rPr>
                        <a:t> Christmas cards</a:t>
                      </a:r>
                    </a:p>
                    <a:p>
                      <a:pPr algn="ctr">
                        <a:lnSpc>
                          <a:spcPct val="107000"/>
                        </a:lnSpc>
                        <a:spcAft>
                          <a:spcPts val="800"/>
                        </a:spcAft>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Clay Divas</a:t>
                      </a:r>
                    </a:p>
                    <a:p>
                      <a:pPr lvl="0" algn="ctr">
                        <a:lnSpc>
                          <a:spcPct val="107000"/>
                        </a:lnSpc>
                        <a:spcAft>
                          <a:spcPts val="800"/>
                        </a:spcAft>
                        <a:buNone/>
                      </a:pPr>
                      <a:endParaRPr lang="en-US" sz="1000" b="0">
                        <a:solidFill>
                          <a:schemeClr val="tx1"/>
                        </a:solidFill>
                        <a:latin typeface="Open sans"/>
                        <a:ea typeface="Open sans"/>
                        <a:cs typeface="Open sans"/>
                      </a:endParaRPr>
                    </a:p>
                    <a:p>
                      <a:pPr lvl="0" algn="ctr">
                        <a:lnSpc>
                          <a:spcPct val="107000"/>
                        </a:lnSpc>
                        <a:spcAft>
                          <a:spcPts val="800"/>
                        </a:spcAft>
                        <a:buNone/>
                      </a:pPr>
                      <a:r>
                        <a:rPr lang="en-US" sz="1000" b="0">
                          <a:solidFill>
                            <a:schemeClr val="tx1"/>
                          </a:solidFill>
                          <a:latin typeface="Open sans"/>
                          <a:ea typeface="Open sans"/>
                          <a:cs typeface="Open sans"/>
                        </a:rPr>
                        <a:t>Kapow art- Paint my World</a:t>
                      </a:r>
                    </a:p>
                    <a:p>
                      <a:pPr lvl="0" algn="ctr">
                        <a:lnSpc>
                          <a:spcPct val="107000"/>
                        </a:lnSpc>
                        <a:spcAft>
                          <a:spcPts val="800"/>
                        </a:spcAft>
                        <a:buNone/>
                      </a:pPr>
                      <a:r>
                        <a:rPr lang="en-US" sz="1000" b="0">
                          <a:solidFill>
                            <a:schemeClr val="tx1"/>
                          </a:solidFill>
                          <a:latin typeface="Open sans"/>
                          <a:ea typeface="Open sans"/>
                          <a:cs typeface="Open sans"/>
                        </a:rPr>
                        <a:t>Kapow art- Salt dough decorations</a:t>
                      </a:r>
                    </a:p>
                    <a:p>
                      <a:pPr lvl="0" algn="ctr">
                        <a:lnSpc>
                          <a:spcPct val="107000"/>
                        </a:lnSpc>
                        <a:spcAft>
                          <a:spcPts val="800"/>
                        </a:spcAft>
                        <a:buNone/>
                      </a:pPr>
                      <a:r>
                        <a:rPr lang="en-US" sz="1000" b="0">
                          <a:solidFill>
                            <a:schemeClr val="tx1"/>
                          </a:solidFill>
                          <a:latin typeface="Open sans"/>
                          <a:ea typeface="Open sans"/>
                          <a:cs typeface="Open sans"/>
                        </a:rPr>
                        <a:t>Kapow Music- Celebration Music (Christmas lessons and Hanukah lessons)</a:t>
                      </a:r>
                    </a:p>
                    <a:p>
                      <a:pPr lvl="0" algn="ctr">
                        <a:lnSpc>
                          <a:spcPct val="107000"/>
                        </a:lnSpc>
                        <a:spcAft>
                          <a:spcPts val="800"/>
                        </a:spcAft>
                        <a:buNone/>
                      </a:pPr>
                      <a:r>
                        <a:rPr lang="en-US" sz="1000" b="0">
                          <a:solidFill>
                            <a:schemeClr val="tx1"/>
                          </a:solidFill>
                          <a:latin typeface="Open sans"/>
                          <a:ea typeface="Open sans"/>
                          <a:cs typeface="Open sans"/>
                        </a:rPr>
                        <a:t>Musical stories</a:t>
                      </a:r>
                    </a:p>
                    <a:p>
                      <a:pPr lvl="0" algn="ctr">
                        <a:lnSpc>
                          <a:spcPct val="107000"/>
                        </a:lnSpc>
                        <a:spcAft>
                          <a:spcPts val="800"/>
                        </a:spcAft>
                        <a:buNone/>
                      </a:pPr>
                      <a:endParaRPr lang="en-US" sz="1000" b="0">
                        <a:solidFill>
                          <a:schemeClr val="tx1"/>
                        </a:solidFill>
                        <a:latin typeface="Open sans"/>
                        <a:ea typeface="Open sans"/>
                        <a:cs typeface="Open san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GB" sz="1000" b="0">
                          <a:solidFill>
                            <a:schemeClr val="tx1"/>
                          </a:solidFill>
                          <a:latin typeface="Open sans" panose="020B0606030504020204" pitchFamily="34" charset="0"/>
                          <a:ea typeface="Open sans" panose="020B0606030504020204" pitchFamily="34" charset="0"/>
                          <a:cs typeface="Open sans" panose="020B0606030504020204" pitchFamily="34" charset="0"/>
                        </a:rPr>
                        <a:t>Rousseau’s Tiger / animal prints </a:t>
                      </a:r>
                    </a:p>
                    <a:p>
                      <a:pPr algn="ctr">
                        <a:lnSpc>
                          <a:spcPct val="107000"/>
                        </a:lnSpc>
                        <a:spcAft>
                          <a:spcPts val="800"/>
                        </a:spcAft>
                      </a:pPr>
                      <a:r>
                        <a:rPr lang="en-GB" sz="1000" b="0">
                          <a:solidFill>
                            <a:schemeClr val="tx1"/>
                          </a:solidFill>
                          <a:latin typeface="Open sans" panose="020B0606030504020204" pitchFamily="34" charset="0"/>
                          <a:ea typeface="Open sans" panose="020B0606030504020204" pitchFamily="34" charset="0"/>
                          <a:cs typeface="Open sans" panose="020B0606030504020204" pitchFamily="34" charset="0"/>
                        </a:rPr>
                        <a:t>Designing homes for hibernating animals</a:t>
                      </a:r>
                    </a:p>
                    <a:p>
                      <a:pPr algn="ctr">
                        <a:lnSpc>
                          <a:spcPct val="107000"/>
                        </a:lnSpc>
                        <a:spcAft>
                          <a:spcPts val="800"/>
                        </a:spcAft>
                      </a:pPr>
                      <a:r>
                        <a:rPr lang="en-GB" sz="1000" b="0">
                          <a:solidFill>
                            <a:schemeClr val="tx1"/>
                          </a:solidFill>
                          <a:latin typeface="Open sans" panose="020B0606030504020204" pitchFamily="34" charset="0"/>
                          <a:ea typeface="Open sans" panose="020B0606030504020204" pitchFamily="34" charset="0"/>
                          <a:cs typeface="Open sans" panose="020B0606030504020204" pitchFamily="34" charset="0"/>
                        </a:rPr>
                        <a:t>Clay hedgehogs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000" b="0">
                          <a:solidFill>
                            <a:schemeClr val="tx1"/>
                          </a:solidFill>
                          <a:latin typeface="Open sans" panose="020B0606030504020204" pitchFamily="34" charset="0"/>
                          <a:ea typeface="Open sans" panose="020B0606030504020204" pitchFamily="34" charset="0"/>
                          <a:cs typeface="Open sans" panose="020B0606030504020204" pitchFamily="34" charset="0"/>
                        </a:rPr>
                        <a:t>Animal masks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Shadow Puppets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Making lanterns &amp;  Chinese writing</a:t>
                      </a:r>
                    </a:p>
                    <a:p>
                      <a:pPr marL="0" marR="0" lvl="0" indent="0" algn="ctr">
                        <a:lnSpc>
                          <a:spcPct val="107000"/>
                        </a:lnSpc>
                        <a:spcBef>
                          <a:spcPts val="0"/>
                        </a:spcBef>
                        <a:spcAft>
                          <a:spcPts val="0"/>
                        </a:spcAft>
                        <a:buClrTx/>
                        <a:buSzTx/>
                        <a:buFontTx/>
                        <a:buNone/>
                      </a:pPr>
                      <a:endParaRPr lang="en-US" sz="1000" b="0">
                        <a:solidFill>
                          <a:schemeClr val="tx1"/>
                        </a:solidFill>
                        <a:latin typeface="Open sans"/>
                        <a:ea typeface="Open sans"/>
                        <a:cs typeface="Open sans"/>
                      </a:endParaRPr>
                    </a:p>
                    <a:p>
                      <a:pPr marL="0" marR="0" lvl="0" indent="0" algn="ctr">
                        <a:lnSpc>
                          <a:spcPct val="107000"/>
                        </a:lnSpc>
                        <a:spcBef>
                          <a:spcPts val="0"/>
                        </a:spcBef>
                        <a:spcAft>
                          <a:spcPts val="0"/>
                        </a:spcAft>
                        <a:buClrTx/>
                        <a:buSzTx/>
                        <a:buFontTx/>
                        <a:buNone/>
                      </a:pPr>
                      <a:r>
                        <a:rPr lang="en-US" sz="1000" b="0">
                          <a:solidFill>
                            <a:schemeClr val="tx1"/>
                          </a:solidFill>
                          <a:latin typeface="Open sans"/>
                          <a:ea typeface="Open sans"/>
                          <a:cs typeface="Open sans"/>
                        </a:rPr>
                        <a:t>Kapow art- </a:t>
                      </a:r>
                      <a:r>
                        <a:rPr lang="en-US" sz="1000" b="0" err="1">
                          <a:solidFill>
                            <a:schemeClr val="tx1"/>
                          </a:solidFill>
                          <a:latin typeface="Open sans"/>
                          <a:ea typeface="Open sans"/>
                          <a:cs typeface="Open sans"/>
                        </a:rPr>
                        <a:t>Sculptre</a:t>
                      </a:r>
                      <a:r>
                        <a:rPr lang="en-US" sz="1000" b="0">
                          <a:solidFill>
                            <a:schemeClr val="tx1"/>
                          </a:solidFill>
                          <a:latin typeface="Open sans"/>
                          <a:ea typeface="Open sans"/>
                          <a:cs typeface="Open sans"/>
                        </a:rPr>
                        <a:t> and 3D creation station</a:t>
                      </a:r>
                    </a:p>
                    <a:p>
                      <a:pPr marL="0" marR="0" lvl="0" indent="0" algn="ctr">
                        <a:lnSpc>
                          <a:spcPct val="107000"/>
                        </a:lnSpc>
                        <a:spcBef>
                          <a:spcPts val="0"/>
                        </a:spcBef>
                        <a:spcAft>
                          <a:spcPts val="0"/>
                        </a:spcAft>
                        <a:buClrTx/>
                        <a:buSzTx/>
                        <a:buFontTx/>
                        <a:buNone/>
                      </a:pPr>
                      <a:endParaRPr lang="en-US" sz="1000" b="0">
                        <a:solidFill>
                          <a:schemeClr val="tx1"/>
                        </a:solidFill>
                        <a:latin typeface="Open sans"/>
                        <a:ea typeface="Open sans"/>
                        <a:cs typeface="Open sans"/>
                      </a:endParaRPr>
                    </a:p>
                    <a:p>
                      <a:pPr marL="0" marR="0" lvl="0" indent="0" algn="ctr">
                        <a:lnSpc>
                          <a:spcPct val="107000"/>
                        </a:lnSpc>
                        <a:spcBef>
                          <a:spcPts val="0"/>
                        </a:spcBef>
                        <a:spcAft>
                          <a:spcPts val="0"/>
                        </a:spcAft>
                        <a:buClrTx/>
                        <a:buSzTx/>
                        <a:buFontTx/>
                        <a:buNone/>
                      </a:pPr>
                      <a:r>
                        <a:rPr lang="en-US" sz="1000" b="0">
                          <a:solidFill>
                            <a:schemeClr val="tx1"/>
                          </a:solidFill>
                          <a:latin typeface="Open sans"/>
                          <a:ea typeface="Open sans"/>
                          <a:cs typeface="Open sans"/>
                        </a:rPr>
                        <a:t>Kapow art- threaded snowflakes</a:t>
                      </a:r>
                    </a:p>
                    <a:p>
                      <a:pPr marL="0" marR="0" lvl="0" indent="0" algn="ctr">
                        <a:lnSpc>
                          <a:spcPct val="107000"/>
                        </a:lnSpc>
                        <a:spcBef>
                          <a:spcPts val="0"/>
                        </a:spcBef>
                        <a:spcAft>
                          <a:spcPts val="0"/>
                        </a:spcAft>
                        <a:buClrTx/>
                        <a:buSzTx/>
                        <a:buFontTx/>
                        <a:buNone/>
                      </a:pPr>
                      <a:endParaRPr lang="en-US" sz="1000" b="0">
                        <a:solidFill>
                          <a:schemeClr val="tx1"/>
                        </a:solidFill>
                        <a:latin typeface="Open sans"/>
                        <a:ea typeface="Open sans"/>
                        <a:cs typeface="Open sans"/>
                      </a:endParaRPr>
                    </a:p>
                    <a:p>
                      <a:pPr marL="0" marR="0" lvl="0" indent="0" algn="ctr">
                        <a:lnSpc>
                          <a:spcPct val="107000"/>
                        </a:lnSpc>
                        <a:spcBef>
                          <a:spcPts val="0"/>
                        </a:spcBef>
                        <a:spcAft>
                          <a:spcPts val="0"/>
                        </a:spcAft>
                        <a:buClrTx/>
                        <a:buSzTx/>
                        <a:buFontTx/>
                        <a:buNone/>
                      </a:pPr>
                      <a:r>
                        <a:rPr lang="en-US" sz="1000" b="0">
                          <a:solidFill>
                            <a:schemeClr val="tx1"/>
                          </a:solidFill>
                          <a:latin typeface="Open sans"/>
                          <a:ea typeface="Open sans"/>
                          <a:cs typeface="Open sans"/>
                        </a:rPr>
                        <a:t>Kapow Music- Music and movement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000" b="0">
                          <a:solidFill>
                            <a:schemeClr val="tx1"/>
                          </a:solidFill>
                          <a:latin typeface="Open sans" panose="020B0606030504020204" pitchFamily="34" charset="0"/>
                          <a:ea typeface="Open sans" panose="020B0606030504020204" pitchFamily="34" charset="0"/>
                          <a:cs typeface="Open sans" panose="020B0606030504020204" pitchFamily="34" charset="0"/>
                        </a:rPr>
                        <a:t>Design &amp; make scarecrows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Pastel drawings, printing, patterns on Easter eggs,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 Flowers – pastels &amp; water </a:t>
                      </a:r>
                      <a:r>
                        <a:rPr lang="en-US" sz="1000" b="0" err="1">
                          <a:solidFill>
                            <a:schemeClr val="tx1"/>
                          </a:solidFill>
                          <a:latin typeface="Open sans" panose="020B0606030504020204" pitchFamily="34" charset="0"/>
                          <a:ea typeface="Open sans" panose="020B0606030504020204" pitchFamily="34" charset="0"/>
                          <a:cs typeface="Open sans" panose="020B0606030504020204" pitchFamily="34" charset="0"/>
                        </a:rPr>
                        <a:t>colours</a:t>
                      </a: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 collage</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Mother’s Day crafts Easter crafts Home Corner role play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Natural art</a:t>
                      </a:r>
                      <a:endParaRPr lang="en-GB"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a:lnSpc>
                          <a:spcPct val="107000"/>
                        </a:lnSpc>
                        <a:spcBef>
                          <a:spcPts val="0"/>
                        </a:spcBef>
                        <a:spcAft>
                          <a:spcPts val="0"/>
                        </a:spcAft>
                        <a:buClrTx/>
                        <a:buSzTx/>
                        <a:buFontTx/>
                        <a:buNone/>
                      </a:pPr>
                      <a:endParaRPr lang="en-US" sz="1000" b="0">
                        <a:solidFill>
                          <a:schemeClr val="tx1"/>
                        </a:solidFill>
                        <a:latin typeface="Open sans"/>
                        <a:ea typeface="Open sans"/>
                        <a:cs typeface="Open sans"/>
                      </a:endParaRPr>
                    </a:p>
                    <a:p>
                      <a:pPr marL="0" marR="0" lvl="0" indent="0" algn="ctr">
                        <a:lnSpc>
                          <a:spcPct val="107000"/>
                        </a:lnSpc>
                        <a:spcBef>
                          <a:spcPts val="0"/>
                        </a:spcBef>
                        <a:spcAft>
                          <a:spcPts val="0"/>
                        </a:spcAft>
                        <a:buClrTx/>
                        <a:buSzTx/>
                        <a:buFontTx/>
                        <a:buNone/>
                      </a:pPr>
                      <a:r>
                        <a:rPr lang="en-US" sz="1000" b="1">
                          <a:solidFill>
                            <a:schemeClr val="tx1"/>
                          </a:solidFill>
                          <a:latin typeface="Open sans"/>
                          <a:ea typeface="Open sans"/>
                          <a:cs typeface="Open sans"/>
                        </a:rPr>
                        <a:t>Spring showcase</a:t>
                      </a:r>
                    </a:p>
                    <a:p>
                      <a:pPr marL="0" marR="0" lvl="0" indent="0" algn="ctr">
                        <a:lnSpc>
                          <a:spcPct val="107000"/>
                        </a:lnSpc>
                        <a:spcBef>
                          <a:spcPts val="0"/>
                        </a:spcBef>
                        <a:spcAft>
                          <a:spcPts val="0"/>
                        </a:spcAft>
                        <a:buClrTx/>
                        <a:buSzTx/>
                        <a:buFontTx/>
                        <a:buNone/>
                      </a:pPr>
                      <a:endParaRPr lang="en-US" sz="1000" b="1">
                        <a:solidFill>
                          <a:schemeClr val="tx1"/>
                        </a:solidFill>
                        <a:latin typeface="Open sans"/>
                        <a:ea typeface="Open sans"/>
                        <a:cs typeface="Open sans"/>
                      </a:endParaRPr>
                    </a:p>
                    <a:p>
                      <a:pPr marL="0" marR="0" lvl="0" indent="0" algn="ctr">
                        <a:lnSpc>
                          <a:spcPct val="107000"/>
                        </a:lnSpc>
                        <a:spcBef>
                          <a:spcPts val="0"/>
                        </a:spcBef>
                        <a:spcAft>
                          <a:spcPts val="0"/>
                        </a:spcAft>
                        <a:buClrTx/>
                        <a:buSzTx/>
                        <a:buFontTx/>
                        <a:buNone/>
                      </a:pPr>
                      <a:r>
                        <a:rPr lang="en-US" sz="1000" b="0">
                          <a:solidFill>
                            <a:schemeClr val="tx1"/>
                          </a:solidFill>
                          <a:latin typeface="Open sans"/>
                          <a:ea typeface="Open sans"/>
                          <a:cs typeface="Open sans"/>
                        </a:rPr>
                        <a:t>Kapow art- Let's get crafty</a:t>
                      </a:r>
                    </a:p>
                    <a:p>
                      <a:pPr marL="0" marR="0" lvl="0" indent="0" algn="ctr">
                        <a:lnSpc>
                          <a:spcPct val="107000"/>
                        </a:lnSpc>
                        <a:spcBef>
                          <a:spcPts val="0"/>
                        </a:spcBef>
                        <a:spcAft>
                          <a:spcPts val="0"/>
                        </a:spcAft>
                        <a:buClrTx/>
                        <a:buSzTx/>
                        <a:buFontTx/>
                        <a:buNone/>
                      </a:pPr>
                      <a:endParaRPr lang="en-US" sz="1000" b="0">
                        <a:solidFill>
                          <a:schemeClr val="tx1"/>
                        </a:solidFill>
                        <a:latin typeface="Open sans"/>
                        <a:ea typeface="Open sans"/>
                        <a:cs typeface="Open sans"/>
                      </a:endParaRPr>
                    </a:p>
                    <a:p>
                      <a:pPr marL="0" marR="0" lvl="0" indent="0" algn="ctr">
                        <a:lnSpc>
                          <a:spcPct val="107000"/>
                        </a:lnSpc>
                        <a:spcBef>
                          <a:spcPts val="0"/>
                        </a:spcBef>
                        <a:spcAft>
                          <a:spcPts val="0"/>
                        </a:spcAft>
                        <a:buClrTx/>
                        <a:buSzTx/>
                        <a:buFontTx/>
                        <a:buNone/>
                      </a:pPr>
                      <a:r>
                        <a:rPr lang="en-US" sz="1000" b="0">
                          <a:solidFill>
                            <a:schemeClr val="tx1"/>
                          </a:solidFill>
                          <a:latin typeface="Open sans"/>
                          <a:ea typeface="Open sans"/>
                          <a:cs typeface="Open sans"/>
                        </a:rPr>
                        <a:t>Kapow art- egg threading</a:t>
                      </a:r>
                    </a:p>
                    <a:p>
                      <a:pPr marL="0" marR="0" lvl="0" indent="0" algn="ctr">
                        <a:lnSpc>
                          <a:spcPct val="107000"/>
                        </a:lnSpc>
                        <a:spcBef>
                          <a:spcPts val="0"/>
                        </a:spcBef>
                        <a:spcAft>
                          <a:spcPts val="0"/>
                        </a:spcAft>
                        <a:buClrTx/>
                        <a:buSzTx/>
                        <a:buFontTx/>
                        <a:buNone/>
                      </a:pPr>
                      <a:endParaRPr lang="en-US" sz="1000" b="0">
                        <a:solidFill>
                          <a:schemeClr val="tx1"/>
                        </a:solidFill>
                        <a:latin typeface="Open sans"/>
                        <a:ea typeface="Open sans"/>
                        <a:cs typeface="Open san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000" b="0">
                          <a:solidFill>
                            <a:schemeClr val="tx1"/>
                          </a:solidFill>
                          <a:latin typeface="Open sans" panose="020B0606030504020204" pitchFamily="34" charset="0"/>
                          <a:ea typeface="Open sans" panose="020B0606030504020204" pitchFamily="34" charset="0"/>
                          <a:cs typeface="Open sans" panose="020B0606030504020204" pitchFamily="34" charset="0"/>
                        </a:rPr>
                        <a:t>  Design and make rocket &amp; things they may need in space</a:t>
                      </a:r>
                    </a:p>
                    <a:p>
                      <a:pPr algn="ctr"/>
                      <a:endParaRPr lang="en-GB"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Junk modelling, houses, bridges boats and transport</a:t>
                      </a:r>
                    </a:p>
                    <a:p>
                      <a:pPr algn="ctr"/>
                      <a:endPar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Exploration of other countries – dressing up in different costumes – role play</a:t>
                      </a:r>
                    </a:p>
                    <a:p>
                      <a:pPr algn="ctr"/>
                      <a:endPar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a:solidFill>
                            <a:schemeClr val="tx1"/>
                          </a:solidFill>
                          <a:latin typeface="Open sans"/>
                          <a:ea typeface="Open sans"/>
                          <a:cs typeface="Open sans"/>
                        </a:rPr>
                        <a:t>Creating outer space pictures</a:t>
                      </a:r>
                    </a:p>
                    <a:p>
                      <a:pPr lvl="0" algn="ctr">
                        <a:buNone/>
                      </a:pPr>
                      <a:endParaRPr lang="en-US" sz="1000" b="0">
                        <a:solidFill>
                          <a:schemeClr val="tx1"/>
                        </a:solidFill>
                        <a:latin typeface="Open sans"/>
                        <a:ea typeface="Open sans"/>
                        <a:cs typeface="Open sans"/>
                      </a:endParaRPr>
                    </a:p>
                    <a:p>
                      <a:pPr lvl="0" algn="ctr">
                        <a:buNone/>
                      </a:pPr>
                      <a:r>
                        <a:rPr lang="en-US" sz="1000" b="0">
                          <a:solidFill>
                            <a:schemeClr val="tx1"/>
                          </a:solidFill>
                          <a:latin typeface="Open sans"/>
                          <a:ea typeface="Open sans"/>
                          <a:cs typeface="Open sans"/>
                        </a:rPr>
                        <a:t>Kapow art- petal suncatchers</a:t>
                      </a:r>
                    </a:p>
                    <a:p>
                      <a:pPr lvl="0" algn="ctr">
                        <a:buNone/>
                      </a:pPr>
                      <a:endParaRPr lang="en-US" sz="1000" b="0">
                        <a:solidFill>
                          <a:schemeClr val="tx1"/>
                        </a:solidFill>
                        <a:latin typeface="Open sans"/>
                        <a:ea typeface="Open sans"/>
                        <a:cs typeface="Open sans"/>
                      </a:endParaRPr>
                    </a:p>
                    <a:p>
                      <a:pPr lvl="0" algn="ctr">
                        <a:buNone/>
                      </a:pPr>
                      <a:r>
                        <a:rPr lang="en-US" sz="1000" b="0">
                          <a:solidFill>
                            <a:schemeClr val="tx1"/>
                          </a:solidFill>
                          <a:latin typeface="Open sans"/>
                          <a:ea typeface="Open sans"/>
                          <a:cs typeface="Open sans"/>
                        </a:rPr>
                        <a:t>Kapow music- Transport</a:t>
                      </a:r>
                    </a:p>
                    <a:p>
                      <a:pPr lvl="0" algn="ctr">
                        <a:buNone/>
                      </a:pPr>
                      <a:endParaRPr lang="en-US" sz="1000" b="0">
                        <a:solidFill>
                          <a:schemeClr val="tx1"/>
                        </a:solidFill>
                        <a:latin typeface="Open sans"/>
                        <a:ea typeface="Open sans"/>
                        <a:cs typeface="Open sans"/>
                      </a:endParaRPr>
                    </a:p>
                    <a:p>
                      <a:pPr lvl="0" algn="ctr">
                        <a:buNone/>
                      </a:pPr>
                      <a:endParaRPr lang="en-GB"/>
                    </a:p>
                    <a:p>
                      <a:pPr algn="ctr"/>
                      <a:endParaRPr lang="en-GB"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Sand pictures</a:t>
                      </a:r>
                    </a:p>
                    <a:p>
                      <a:pPr algn="ctr"/>
                      <a:endPar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Lighthouse designs</a:t>
                      </a:r>
                    </a:p>
                    <a:p>
                      <a:pPr algn="ctr"/>
                      <a:endPar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Paper plate jellyfish </a:t>
                      </a:r>
                    </a:p>
                    <a:p>
                      <a:pPr algn="ctr"/>
                      <a:endPar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Salt dough fossils </a:t>
                      </a:r>
                    </a:p>
                    <a:p>
                      <a:pPr algn="ctr"/>
                      <a:endPar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Water pictures, collage, shading by adding black or white</a:t>
                      </a:r>
                    </a:p>
                    <a:p>
                      <a:pPr algn="ctr"/>
                      <a:endPar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Colour mixing – underwater pictures. </a:t>
                      </a:r>
                    </a:p>
                    <a:p>
                      <a:pPr algn="ctr"/>
                      <a:endPar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Father’s </a:t>
                      </a:r>
                    </a:p>
                    <a:p>
                      <a:pPr algn="ctr"/>
                      <a:r>
                        <a:rPr lang="en-US" sz="1000" b="0">
                          <a:solidFill>
                            <a:schemeClr val="tx1"/>
                          </a:solidFill>
                          <a:latin typeface="Open sans" panose="020B0606030504020204" pitchFamily="34" charset="0"/>
                          <a:ea typeface="Open sans" panose="020B0606030504020204" pitchFamily="34" charset="0"/>
                          <a:cs typeface="Open sans" panose="020B0606030504020204" pitchFamily="34" charset="0"/>
                        </a:rPr>
                        <a:t>Day Crafts </a:t>
                      </a:r>
                    </a:p>
                    <a:p>
                      <a:pPr lvl="0" algn="ctr">
                        <a:buNone/>
                      </a:pPr>
                      <a:endParaRPr lang="en-US" sz="1000" b="0">
                        <a:solidFill>
                          <a:schemeClr val="tx1"/>
                        </a:solidFill>
                        <a:latin typeface="Open sans"/>
                        <a:ea typeface="Open sans"/>
                        <a:cs typeface="Open sans"/>
                      </a:endParaRPr>
                    </a:p>
                    <a:p>
                      <a:pPr lvl="0" algn="ctr">
                        <a:buNone/>
                      </a:pPr>
                      <a:r>
                        <a:rPr lang="en-US" sz="1000" b="0">
                          <a:solidFill>
                            <a:schemeClr val="tx1"/>
                          </a:solidFill>
                          <a:latin typeface="Open sans"/>
                          <a:ea typeface="Open sans"/>
                          <a:cs typeface="Open sans"/>
                        </a:rPr>
                        <a:t>Kapow art- sand art</a:t>
                      </a:r>
                    </a:p>
                    <a:p>
                      <a:pPr lvl="0" algn="ctr">
                        <a:buNone/>
                      </a:pPr>
                      <a:r>
                        <a:rPr lang="en-US" sz="1000" b="0">
                          <a:solidFill>
                            <a:schemeClr val="tx1"/>
                          </a:solidFill>
                          <a:latin typeface="Open sans"/>
                          <a:ea typeface="Open sans"/>
                          <a:cs typeface="Open sans"/>
                        </a:rPr>
                        <a:t>Kapow Music- Big Band</a:t>
                      </a:r>
                    </a:p>
                    <a:p>
                      <a:pPr algn="ctr"/>
                      <a:endParaRPr lang="en-GB" sz="10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63662612"/>
                  </a:ext>
                </a:extLst>
              </a:tr>
            </a:tbl>
          </a:graphicData>
        </a:graphic>
      </p:graphicFrame>
      <p:pic>
        <p:nvPicPr>
          <p:cNvPr id="3076" name="Picture 4" descr="See the source image">
            <a:extLst>
              <a:ext uri="{FF2B5EF4-FFF2-40B4-BE49-F238E27FC236}">
                <a16:creationId xmlns:a16="http://schemas.microsoft.com/office/drawing/2014/main" id="{706D85D1-16BB-4B06-B2CA-7F9990E63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352" y="86105"/>
            <a:ext cx="1046938" cy="10469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e the source image">
            <a:extLst>
              <a:ext uri="{FF2B5EF4-FFF2-40B4-BE49-F238E27FC236}">
                <a16:creationId xmlns:a16="http://schemas.microsoft.com/office/drawing/2014/main" id="{FDFD0639-DD35-4F11-8CAD-68D61E05E5A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597817" y="3655739"/>
            <a:ext cx="1243480" cy="13116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ECCAD9D-4F8A-AB71-44AE-D17BD3EEAEAD}"/>
              </a:ext>
            </a:extLst>
          </p:cNvPr>
          <p:cNvSpPr txBox="1">
            <a:spLocks/>
          </p:cNvSpPr>
          <p:nvPr/>
        </p:nvSpPr>
        <p:spPr>
          <a:xfrm>
            <a:off x="843102" y="56048"/>
            <a:ext cx="10515600" cy="5957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600" b="1">
                <a:latin typeface="Open sans"/>
                <a:ea typeface="Open sans"/>
                <a:cs typeface="Open sans"/>
              </a:rPr>
              <a:t>Reception Long Term Plan 25-26</a:t>
            </a:r>
            <a:endParaRPr lang="en-GB" sz="2600" b="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83067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732467792"/>
              </p:ext>
            </p:extLst>
          </p:nvPr>
        </p:nvGraphicFramePr>
        <p:xfrm>
          <a:off x="366318" y="651768"/>
          <a:ext cx="11459364" cy="612648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243778">
                <a:tc gridSpan="7">
                  <a:txBody>
                    <a:bodyPr/>
                    <a:lstStyle/>
                    <a:p>
                      <a:pPr algn="ctr"/>
                      <a:r>
                        <a:rPr lang="en-US" sz="1200">
                          <a:solidFill>
                            <a:schemeClr val="tx1"/>
                          </a:solidFill>
                          <a:latin typeface="Open sans" panose="020B0606030504020204" pitchFamily="34" charset="0"/>
                          <a:ea typeface="Open sans" panose="020B0606030504020204" pitchFamily="34" charset="0"/>
                          <a:cs typeface="Open sans" panose="020B0606030504020204" pitchFamily="34" charset="0"/>
                        </a:rPr>
                        <a:t>Early Learning Goals – for the end of the year  - Holistic / best fit Judgement! </a:t>
                      </a:r>
                      <a:endParaRPr lang="en-GB" sz="12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sz="3600">
                          <a:solidFill>
                            <a:schemeClr val="bg1">
                              <a:lumMod val="50000"/>
                            </a:schemeClr>
                          </a:solidFill>
                          <a:latin typeface="Amatic SC" panose="00000500000000000000" pitchFamily="2" charset="-79"/>
                          <a:cs typeface="Amatic SC" panose="00000500000000000000" pitchFamily="2" charset="-79"/>
                        </a:rPr>
                        <a:t>Early Learning Goals </a:t>
                      </a:r>
                      <a:endParaRPr lang="en-GB" sz="360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a:solidFill>
                            <a:schemeClr val="bg1">
                              <a:lumMod val="50000"/>
                            </a:schemeClr>
                          </a:solidFill>
                          <a:latin typeface="Amatic SC" panose="00000500000000000000" pitchFamily="2" charset="-79"/>
                          <a:cs typeface="Amatic SC" panose="00000500000000000000" pitchFamily="2" charset="-79"/>
                        </a:rPr>
                        <a:t>Autumn 2</a:t>
                      </a:r>
                      <a:endParaRPr lang="en-GB" sz="360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r>
                        <a:rPr lang="en-US" sz="3600">
                          <a:solidFill>
                            <a:schemeClr val="bg1">
                              <a:lumMod val="50000"/>
                            </a:schemeClr>
                          </a:solidFill>
                          <a:latin typeface="Amatic SC" panose="00000500000000000000" pitchFamily="2" charset="-79"/>
                          <a:cs typeface="Amatic SC" panose="00000500000000000000" pitchFamily="2" charset="-79"/>
                        </a:rPr>
                        <a:t>Spring 1</a:t>
                      </a:r>
                      <a:endParaRPr lang="en-GB" sz="360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a:solidFill>
                            <a:schemeClr val="bg1">
                              <a:lumMod val="50000"/>
                            </a:schemeClr>
                          </a:solidFill>
                          <a:latin typeface="Amatic SC" panose="00000500000000000000" pitchFamily="2" charset="-79"/>
                          <a:cs typeface="Amatic SC" panose="00000500000000000000" pitchFamily="2" charset="-79"/>
                        </a:rPr>
                        <a:t>Spring 2</a:t>
                      </a:r>
                      <a:endParaRPr lang="en-GB" sz="360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a:solidFill>
                            <a:schemeClr val="bg1">
                              <a:lumMod val="50000"/>
                            </a:schemeClr>
                          </a:solidFill>
                          <a:latin typeface="Amatic SC" panose="00000500000000000000" pitchFamily="2" charset="-79"/>
                          <a:cs typeface="Amatic SC" panose="00000500000000000000" pitchFamily="2" charset="-79"/>
                        </a:rPr>
                        <a:t>Summer 1</a:t>
                      </a:r>
                      <a:endParaRPr lang="en-GB" sz="360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3600">
                          <a:solidFill>
                            <a:schemeClr val="bg1">
                              <a:lumMod val="50000"/>
                            </a:schemeClr>
                          </a:solidFill>
                          <a:latin typeface="Amatic SC" panose="00000500000000000000" pitchFamily="2" charset="-79"/>
                          <a:cs typeface="Amatic SC" panose="00000500000000000000" pitchFamily="2" charset="-79"/>
                        </a:rPr>
                        <a:t>Summer 2</a:t>
                      </a:r>
                      <a:endParaRPr lang="en-GB" sz="360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22094">
                <a:tc>
                  <a:txBody>
                    <a:bodyPr/>
                    <a:lstStyle/>
                    <a:p>
                      <a:pPr algn="ctr">
                        <a:lnSpc>
                          <a:spcPct val="100000"/>
                        </a:lnSpc>
                      </a:pP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Communication and Language </a:t>
                      </a: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ct val="100000"/>
                        </a:lnSpc>
                      </a:pP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Personal, social, emotional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Physical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0000"/>
                        </a:lnSpc>
                      </a:pP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Literacy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err="1">
                          <a:solidFill>
                            <a:schemeClr val="tx1"/>
                          </a:solidFill>
                          <a:latin typeface="Open sans" panose="020B0606030504020204" pitchFamily="34" charset="0"/>
                          <a:ea typeface="Open sans" panose="020B0606030504020204" pitchFamily="34" charset="0"/>
                          <a:cs typeface="Open sans" panose="020B0606030504020204" pitchFamily="34" charset="0"/>
                        </a:rPr>
                        <a:t>Maths</a:t>
                      </a: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pP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Understanding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Expressive arts and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5105604">
                <a:tc>
                  <a:txBody>
                    <a:bodyPr/>
                    <a:lstStyle/>
                    <a:p>
                      <a:pPr algn="ctr">
                        <a:lnSpc>
                          <a:spcPct val="100000"/>
                        </a:lnSpc>
                        <a:spcAft>
                          <a:spcPts val="0"/>
                        </a:spcAft>
                      </a:pPr>
                      <a:r>
                        <a:rPr lang="en-US" sz="950" b="1">
                          <a:solidFill>
                            <a:schemeClr val="tx1"/>
                          </a:solidFill>
                          <a:latin typeface="Open sans" panose="020B0606030504020204" pitchFamily="34" charset="0"/>
                          <a:ea typeface="Open sans" panose="020B0606030504020204" pitchFamily="34" charset="0"/>
                          <a:cs typeface="Open sans" panose="020B0606030504020204" pitchFamily="34" charset="0"/>
                        </a:rPr>
                        <a:t>ELG: Listening, Attention and Understanding</a:t>
                      </a:r>
                    </a:p>
                    <a:p>
                      <a:pPr algn="ctr">
                        <a:lnSpc>
                          <a:spcPct val="100000"/>
                        </a:lnSpc>
                        <a:spcAft>
                          <a:spcPts val="0"/>
                        </a:spcAft>
                      </a:pPr>
                      <a:r>
                        <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rPr>
                        <a:t>Listen attentively and respond to what they hear with relevant questions, comments and actions when being read to and during whole class discussions and small group interactions</a:t>
                      </a:r>
                    </a:p>
                    <a:p>
                      <a:pPr algn="ctr">
                        <a:lnSpc>
                          <a:spcPct val="100000"/>
                        </a:lnSpc>
                        <a:spcAft>
                          <a:spcPts val="0"/>
                        </a:spcAft>
                      </a:pPr>
                      <a:endPar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rPr>
                        <a:t> Make comments about what they have heard and ask questions to clarify their understanding</a:t>
                      </a:r>
                    </a:p>
                    <a:p>
                      <a:pPr algn="ctr">
                        <a:lnSpc>
                          <a:spcPct val="100000"/>
                        </a:lnSpc>
                        <a:spcAft>
                          <a:spcPts val="0"/>
                        </a:spcAft>
                      </a:pPr>
                      <a:endPar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rPr>
                        <a:t> Hold conversation when engaged in back-and-forth exchanges with their teacher and peers. </a:t>
                      </a:r>
                      <a:endParaRPr lang="en-US" sz="95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ct val="100000"/>
                        </a:lnSpc>
                        <a:spcAft>
                          <a:spcPts val="0"/>
                        </a:spcAft>
                      </a:pPr>
                      <a:r>
                        <a:rPr lang="en-US" sz="950" b="1">
                          <a:solidFill>
                            <a:schemeClr val="tx1"/>
                          </a:solidFill>
                          <a:latin typeface="Open sans" panose="020B0606030504020204" pitchFamily="34" charset="0"/>
                          <a:ea typeface="Open sans" panose="020B0606030504020204" pitchFamily="34" charset="0"/>
                          <a:cs typeface="Open sans" panose="020B0606030504020204" pitchFamily="34" charset="0"/>
                        </a:rPr>
                        <a:t>ELG: Self-Regulation </a:t>
                      </a:r>
                    </a:p>
                    <a:p>
                      <a:pPr algn="ctr">
                        <a:lnSpc>
                          <a:spcPct val="100000"/>
                        </a:lnSpc>
                        <a:spcAft>
                          <a:spcPts val="0"/>
                        </a:spcAft>
                      </a:pPr>
                      <a:r>
                        <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rPr>
                        <a:t>Show an understanding of their own feelings and those of others and begin to regulate their behaviour accordingly. </a:t>
                      </a:r>
                    </a:p>
                    <a:p>
                      <a:pPr algn="ctr">
                        <a:lnSpc>
                          <a:spcPct val="100000"/>
                        </a:lnSpc>
                        <a:spcAft>
                          <a:spcPts val="0"/>
                        </a:spcAft>
                      </a:pPr>
                      <a:endPar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rPr>
                        <a:t> Set and work towards simple goals, being able to wait for what they want and control their immediate impulses when appropriate. </a:t>
                      </a:r>
                    </a:p>
                    <a:p>
                      <a:pPr algn="ctr">
                        <a:lnSpc>
                          <a:spcPct val="100000"/>
                        </a:lnSpc>
                        <a:spcAft>
                          <a:spcPts val="0"/>
                        </a:spcAft>
                      </a:pPr>
                      <a:endPar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rPr>
                        <a:t>Give focused attention to what the teacher says, responding appropriately even when engaged in activity, and show an ability to follow instructions involving several ideas or actions.</a:t>
                      </a:r>
                    </a:p>
                    <a:p>
                      <a:pPr algn="ctr">
                        <a:lnSpc>
                          <a:spcPct val="100000"/>
                        </a:lnSpc>
                        <a:spcAft>
                          <a:spcPts val="0"/>
                        </a:spcAft>
                      </a:pPr>
                      <a:endParaRPr lang="en-US" sz="95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50" b="1">
                          <a:solidFill>
                            <a:schemeClr val="tx1"/>
                          </a:solidFill>
                          <a:latin typeface="Open sans" panose="020B0606030504020204" pitchFamily="34" charset="0"/>
                          <a:ea typeface="Open sans" panose="020B0606030504020204" pitchFamily="34" charset="0"/>
                          <a:cs typeface="Open sans" panose="020B0606030504020204" pitchFamily="34" charset="0"/>
                        </a:rPr>
                        <a:t>ELG: Gross Motor Skills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rPr>
                        <a:t>Negotiate space and obstacles safely, with consideration for themselves and others.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rPr>
                        <a:t> Demonstrate strength, balance and coordination when playing.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rPr>
                        <a:t>Move energetically, such as running, jumping, dancing, hopping, skipping and climbing.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50" b="1">
                          <a:solidFill>
                            <a:schemeClr val="tx1"/>
                          </a:solidFill>
                          <a:latin typeface="Open sans" panose="020B0606030504020204" pitchFamily="34" charset="0"/>
                          <a:ea typeface="Open sans" panose="020B0606030504020204" pitchFamily="34" charset="0"/>
                          <a:cs typeface="Open sans" panose="020B0606030504020204" pitchFamily="34" charset="0"/>
                        </a:rPr>
                        <a:t>ELG: Comprehension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rPr>
                        <a:t> Demonstrate understanding of what has been read to them by retelling stories and narratives using their own words and recently introduced vocabulary.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rPr>
                        <a:t> Anticipate – where appropriate – key events in stories.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rPr>
                        <a:t>Use and understand recently introduced vocabulary during discussions about stories, non-fiction, rhymes and poems and during role-play.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5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b="1">
                          <a:solidFill>
                            <a:schemeClr val="tx1"/>
                          </a:solidFill>
                          <a:latin typeface="Open sans" panose="020B0606030504020204" pitchFamily="34" charset="0"/>
                          <a:ea typeface="Open sans" panose="020B0606030504020204" pitchFamily="34" charset="0"/>
                          <a:cs typeface="Open sans" panose="020B0606030504020204" pitchFamily="34" charset="0"/>
                        </a:rPr>
                        <a:t>ELG: Word Reading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rPr>
                        <a:t>Say a sound for each letter in the alphabet and at least 10 digraphs.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rPr>
                        <a:t>Read words consistent with their phonic knowledge by sound-blending.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rPr>
                        <a:t>Read aloud simple sentences and books that are consistent with their phonic knowledge, including some common exception words.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b="1">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n-GB" sz="95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US" sz="950" b="1">
                          <a:solidFill>
                            <a:schemeClr val="tx1"/>
                          </a:solidFill>
                          <a:latin typeface="Open sans" panose="020B0606030504020204" pitchFamily="34" charset="0"/>
                          <a:ea typeface="Open sans" panose="020B0606030504020204" pitchFamily="34" charset="0"/>
                          <a:cs typeface="Open sans" panose="020B0606030504020204" pitchFamily="34" charset="0"/>
                        </a:rPr>
                        <a:t>ELG: Number </a:t>
                      </a:r>
                    </a:p>
                    <a:p>
                      <a:pPr algn="ctr">
                        <a:lnSpc>
                          <a:spcPct val="100000"/>
                        </a:lnSpc>
                        <a:spcAft>
                          <a:spcPts val="0"/>
                        </a:spcAft>
                      </a:pPr>
                      <a:r>
                        <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rPr>
                        <a:t>Have a deep understanding of number to 10, including the composition of each number; </a:t>
                      </a:r>
                    </a:p>
                    <a:p>
                      <a:pPr algn="ctr">
                        <a:lnSpc>
                          <a:spcPct val="100000"/>
                        </a:lnSpc>
                        <a:spcAft>
                          <a:spcPts val="0"/>
                        </a:spcAft>
                      </a:pPr>
                      <a:r>
                        <a:rPr lang="en-US" sz="950" err="1">
                          <a:solidFill>
                            <a:schemeClr val="tx1"/>
                          </a:solidFill>
                          <a:latin typeface="Open sans" panose="020B0606030504020204" pitchFamily="34" charset="0"/>
                          <a:ea typeface="Open sans" panose="020B0606030504020204" pitchFamily="34" charset="0"/>
                          <a:cs typeface="Open sans" panose="020B0606030504020204" pitchFamily="34" charset="0"/>
                        </a:rPr>
                        <a:t>Subitise</a:t>
                      </a:r>
                      <a:r>
                        <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rPr>
                        <a:t> (recognise quantities without counting) up to 5; - Automatically recall (without reference to rhymes, counting or other aids) number bonds up to 5 (including subtraction facts) and some number bonds to 10, including double facts.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950" b="1">
                          <a:solidFill>
                            <a:schemeClr val="tx1"/>
                          </a:solidFill>
                          <a:latin typeface="Open sans" panose="020B0606030504020204" pitchFamily="34" charset="0"/>
                          <a:ea typeface="Open sans" panose="020B0606030504020204" pitchFamily="34" charset="0"/>
                          <a:cs typeface="Open sans" panose="020B0606030504020204" pitchFamily="34" charset="0"/>
                        </a:rPr>
                        <a:t>ELG: Past and Present </a:t>
                      </a:r>
                    </a:p>
                    <a:p>
                      <a:pPr algn="ctr">
                        <a:lnSpc>
                          <a:spcPct val="100000"/>
                        </a:lnSpc>
                        <a:spcAft>
                          <a:spcPts val="0"/>
                        </a:spcAft>
                      </a:pPr>
                      <a:r>
                        <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rPr>
                        <a:t>Talk about the lives of the people around them and their roles in society.</a:t>
                      </a:r>
                    </a:p>
                    <a:p>
                      <a:pPr algn="ctr">
                        <a:lnSpc>
                          <a:spcPct val="100000"/>
                        </a:lnSpc>
                        <a:spcAft>
                          <a:spcPts val="0"/>
                        </a:spcAft>
                      </a:pPr>
                      <a:endPar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rPr>
                        <a:t>Know some similarities and differences between things in the past and now, drawing on their experiences and what has been read in class. </a:t>
                      </a:r>
                    </a:p>
                    <a:p>
                      <a:pPr algn="ctr">
                        <a:lnSpc>
                          <a:spcPct val="100000"/>
                        </a:lnSpc>
                        <a:spcAft>
                          <a:spcPts val="0"/>
                        </a:spcAft>
                      </a:pPr>
                      <a:endPar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rPr>
                        <a:t>Understand the past through settings, characters and events encountered in books read in class and storytelling.</a:t>
                      </a:r>
                    </a:p>
                    <a:p>
                      <a:pPr algn="ctr">
                        <a:lnSpc>
                          <a:spcPct val="100000"/>
                        </a:lnSpc>
                        <a:spcAft>
                          <a:spcPts val="0"/>
                        </a:spcAft>
                      </a:pPr>
                      <a:endPar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b="1">
                          <a:latin typeface="Open sans" panose="020B0606030504020204" pitchFamily="34" charset="0"/>
                          <a:ea typeface="Open sans" panose="020B0606030504020204" pitchFamily="34" charset="0"/>
                          <a:cs typeface="Open sans" panose="020B0606030504020204" pitchFamily="34" charset="0"/>
                        </a:rPr>
                        <a:t>ELG: People, Culture and Communities </a:t>
                      </a:r>
                    </a:p>
                    <a:p>
                      <a:pPr algn="ctr">
                        <a:lnSpc>
                          <a:spcPct val="100000"/>
                        </a:lnSpc>
                        <a:spcAft>
                          <a:spcPts val="0"/>
                        </a:spcAft>
                      </a:pPr>
                      <a:r>
                        <a:rPr lang="en-US" sz="950">
                          <a:latin typeface="Open sans" panose="020B0606030504020204" pitchFamily="34" charset="0"/>
                          <a:ea typeface="Open sans" panose="020B0606030504020204" pitchFamily="34" charset="0"/>
                          <a:cs typeface="Open sans" panose="020B0606030504020204" pitchFamily="34" charset="0"/>
                        </a:rPr>
                        <a:t>Describe their immediate environment using knowledge from observation, discussion, stories, non-fiction texts and maps. </a:t>
                      </a:r>
                    </a:p>
                    <a:p>
                      <a:pPr algn="ctr">
                        <a:lnSpc>
                          <a:spcPct val="100000"/>
                        </a:lnSpc>
                        <a:spcAft>
                          <a:spcPts val="0"/>
                        </a:spcAft>
                      </a:pPr>
                      <a:endParaRPr lang="en-US" sz="950">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a:latin typeface="Open sans" panose="020B0606030504020204" pitchFamily="34" charset="0"/>
                          <a:ea typeface="Open sans" panose="020B0606030504020204" pitchFamily="34" charset="0"/>
                          <a:cs typeface="Open sans" panose="020B0606030504020204" pitchFamily="34" charset="0"/>
                        </a:rPr>
                        <a:t>Know some similarities and differences between different religious and cultural communities in this country, drawing on their experiences and what has been read in class.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Aft>
                          <a:spcPts val="0"/>
                        </a:spcAft>
                      </a:pPr>
                      <a:r>
                        <a:rPr lang="en-US" sz="950" b="1">
                          <a:solidFill>
                            <a:schemeClr val="tx1"/>
                          </a:solidFill>
                          <a:latin typeface="Open sans" panose="020B0606030504020204" pitchFamily="34" charset="0"/>
                          <a:ea typeface="Open sans" panose="020B0606030504020204" pitchFamily="34" charset="0"/>
                          <a:cs typeface="Open sans" panose="020B0606030504020204" pitchFamily="34" charset="0"/>
                        </a:rPr>
                        <a:t>ELG: Creating with Materials </a:t>
                      </a:r>
                    </a:p>
                    <a:p>
                      <a:pPr algn="ctr">
                        <a:lnSpc>
                          <a:spcPct val="100000"/>
                        </a:lnSpc>
                        <a:spcAft>
                          <a:spcPts val="0"/>
                        </a:spcAft>
                      </a:pPr>
                      <a:r>
                        <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rPr>
                        <a:t>Safely use and explore a variety of materials, tools and techniques, experimenting with colour, design, texture, form and function. </a:t>
                      </a:r>
                    </a:p>
                    <a:p>
                      <a:pPr algn="ctr">
                        <a:lnSpc>
                          <a:spcPct val="100000"/>
                        </a:lnSpc>
                        <a:spcAft>
                          <a:spcPts val="0"/>
                        </a:spcAft>
                      </a:pPr>
                      <a:endPar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rPr>
                        <a:t>Share their creations, explaining the process they have used; - Make use of props and materials when role playing characters in narratives and stories.</a:t>
                      </a:r>
                    </a:p>
                    <a:p>
                      <a:pPr algn="ctr">
                        <a:lnSpc>
                          <a:spcPct val="100000"/>
                        </a:lnSpc>
                        <a:spcAft>
                          <a:spcPts val="0"/>
                        </a:spcAft>
                      </a:pPr>
                      <a:endPar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n-GB" sz="95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2" name="Title 1">
            <a:extLst>
              <a:ext uri="{FF2B5EF4-FFF2-40B4-BE49-F238E27FC236}">
                <a16:creationId xmlns:a16="http://schemas.microsoft.com/office/drawing/2014/main" id="{CB8539EB-1FF8-4FB5-8852-281A53D665FE}"/>
              </a:ext>
            </a:extLst>
          </p:cNvPr>
          <p:cNvSpPr txBox="1">
            <a:spLocks/>
          </p:cNvSpPr>
          <p:nvPr/>
        </p:nvSpPr>
        <p:spPr>
          <a:xfrm>
            <a:off x="843102" y="56048"/>
            <a:ext cx="10515600" cy="5957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600" b="1">
                <a:latin typeface="Open sans"/>
                <a:ea typeface="Open sans"/>
                <a:cs typeface="Open sans"/>
              </a:rPr>
              <a:t>Reception Long Term Plan 25-26</a:t>
            </a:r>
            <a:endParaRPr lang="en-GB" sz="2600" b="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79124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227830795"/>
              </p:ext>
            </p:extLst>
          </p:nvPr>
        </p:nvGraphicFramePr>
        <p:xfrm>
          <a:off x="366318" y="793169"/>
          <a:ext cx="11459364" cy="5881006"/>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335323">
                <a:tc gridSpan="7">
                  <a:txBody>
                    <a:bodyPr/>
                    <a:lstStyle/>
                    <a:p>
                      <a:pPr algn="ctr"/>
                      <a:r>
                        <a:rPr lang="en-US" sz="1200" b="1" i="0">
                          <a:solidFill>
                            <a:schemeClr val="tx1"/>
                          </a:solidFill>
                          <a:latin typeface="Open sans" panose="020B0606030504020204" pitchFamily="34" charset="0"/>
                          <a:ea typeface="Open sans" panose="020B0606030504020204" pitchFamily="34" charset="0"/>
                          <a:cs typeface="Open sans" panose="020B0606030504020204" pitchFamily="34" charset="0"/>
                        </a:rPr>
                        <a:t>Early Learning Goals – for the end of the year  - Holistic / best fit Judgement! </a:t>
                      </a:r>
                      <a:r>
                        <a:rPr lang="en-US" sz="1200" b="1" i="1">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0" i="1">
                          <a:solidFill>
                            <a:schemeClr val="tx1"/>
                          </a:solidFill>
                          <a:latin typeface="Open sans" panose="020B0606030504020204" pitchFamily="34" charset="0"/>
                          <a:ea typeface="Open sans" panose="020B0606030504020204" pitchFamily="34" charset="0"/>
                          <a:cs typeface="Open sans" panose="020B0606030504020204" pitchFamily="34" charset="0"/>
                        </a:rPr>
                        <a:t>(continued)</a:t>
                      </a:r>
                      <a:endParaRPr lang="en-GB" sz="1200" b="0" i="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sz="3600">
                          <a:solidFill>
                            <a:schemeClr val="bg1">
                              <a:lumMod val="50000"/>
                            </a:schemeClr>
                          </a:solidFill>
                          <a:latin typeface="Amatic SC" panose="00000500000000000000" pitchFamily="2" charset="-79"/>
                          <a:cs typeface="Amatic SC" panose="00000500000000000000" pitchFamily="2" charset="-79"/>
                        </a:rPr>
                        <a:t>Early Learning Goals </a:t>
                      </a:r>
                      <a:endParaRPr lang="en-GB" sz="360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a:solidFill>
                            <a:schemeClr val="bg1">
                              <a:lumMod val="50000"/>
                            </a:schemeClr>
                          </a:solidFill>
                          <a:latin typeface="Amatic SC" panose="00000500000000000000" pitchFamily="2" charset="-79"/>
                          <a:cs typeface="Amatic SC" panose="00000500000000000000" pitchFamily="2" charset="-79"/>
                        </a:rPr>
                        <a:t>Autumn 2</a:t>
                      </a:r>
                      <a:endParaRPr lang="en-GB" sz="360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r>
                        <a:rPr lang="en-US" sz="3600">
                          <a:solidFill>
                            <a:schemeClr val="bg1">
                              <a:lumMod val="50000"/>
                            </a:schemeClr>
                          </a:solidFill>
                          <a:latin typeface="Amatic SC" panose="00000500000000000000" pitchFamily="2" charset="-79"/>
                          <a:cs typeface="Amatic SC" panose="00000500000000000000" pitchFamily="2" charset="-79"/>
                        </a:rPr>
                        <a:t>Spring 1</a:t>
                      </a:r>
                      <a:endParaRPr lang="en-GB" sz="360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a:solidFill>
                            <a:schemeClr val="bg1">
                              <a:lumMod val="50000"/>
                            </a:schemeClr>
                          </a:solidFill>
                          <a:latin typeface="Amatic SC" panose="00000500000000000000" pitchFamily="2" charset="-79"/>
                          <a:cs typeface="Amatic SC" panose="00000500000000000000" pitchFamily="2" charset="-79"/>
                        </a:rPr>
                        <a:t>Spring 2</a:t>
                      </a:r>
                      <a:endParaRPr lang="en-GB" sz="360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a:solidFill>
                            <a:schemeClr val="bg1">
                              <a:lumMod val="50000"/>
                            </a:schemeClr>
                          </a:solidFill>
                          <a:latin typeface="Amatic SC" panose="00000500000000000000" pitchFamily="2" charset="-79"/>
                          <a:cs typeface="Amatic SC" panose="00000500000000000000" pitchFamily="2" charset="-79"/>
                        </a:rPr>
                        <a:t>Summer 1</a:t>
                      </a:r>
                      <a:endParaRPr lang="en-GB" sz="360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3600">
                          <a:solidFill>
                            <a:schemeClr val="bg1">
                              <a:lumMod val="50000"/>
                            </a:schemeClr>
                          </a:solidFill>
                          <a:latin typeface="Amatic SC" panose="00000500000000000000" pitchFamily="2" charset="-79"/>
                          <a:cs typeface="Amatic SC" panose="00000500000000000000" pitchFamily="2" charset="-79"/>
                        </a:rPr>
                        <a:t>Summer 2</a:t>
                      </a:r>
                      <a:endParaRPr lang="en-GB" sz="360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55186">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Communication and Language </a:t>
                      </a:r>
                      <a:endParaRPr lang="en-GB"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Personal, social, emotional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Physical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Literacy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err="1">
                          <a:solidFill>
                            <a:schemeClr val="tx1"/>
                          </a:solidFill>
                          <a:latin typeface="Open sans" panose="020B0606030504020204" pitchFamily="34" charset="0"/>
                          <a:ea typeface="Open sans" panose="020B0606030504020204" pitchFamily="34" charset="0"/>
                          <a:cs typeface="Open sans" panose="020B0606030504020204" pitchFamily="34" charset="0"/>
                        </a:rPr>
                        <a:t>Maths</a:t>
                      </a: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Understanding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Expressive arts and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890497">
                <a:tc>
                  <a:txBody>
                    <a:bodyPr/>
                    <a:lstStyle/>
                    <a:p>
                      <a:pPr algn="ctr">
                        <a:lnSpc>
                          <a:spcPct val="100000"/>
                        </a:lnSpc>
                        <a:spcAft>
                          <a:spcPts val="0"/>
                        </a:spcAft>
                      </a:pPr>
                      <a:r>
                        <a:rPr lang="en-US" sz="950" b="1">
                          <a:latin typeface="Open sans" panose="020B0606030504020204" pitchFamily="34" charset="0"/>
                          <a:ea typeface="Open sans" panose="020B0606030504020204" pitchFamily="34" charset="0"/>
                          <a:cs typeface="Open sans" panose="020B0606030504020204" pitchFamily="34" charset="0"/>
                        </a:rPr>
                        <a:t>ELG: Speaking</a:t>
                      </a:r>
                    </a:p>
                    <a:p>
                      <a:pPr algn="ctr">
                        <a:lnSpc>
                          <a:spcPct val="100000"/>
                        </a:lnSpc>
                        <a:spcAft>
                          <a:spcPts val="0"/>
                        </a:spcAft>
                      </a:pPr>
                      <a:r>
                        <a:rPr lang="en-US" sz="950">
                          <a:latin typeface="Open sans" panose="020B0606030504020204" pitchFamily="34" charset="0"/>
                          <a:ea typeface="Open sans" panose="020B0606030504020204" pitchFamily="34" charset="0"/>
                          <a:cs typeface="Open sans" panose="020B0606030504020204" pitchFamily="34" charset="0"/>
                        </a:rPr>
                        <a:t>Participate in small group, class and one-to-one discussions, offering their own ideas, using recently introduced vocabulary. </a:t>
                      </a:r>
                    </a:p>
                    <a:p>
                      <a:pPr algn="ctr">
                        <a:lnSpc>
                          <a:spcPct val="100000"/>
                        </a:lnSpc>
                        <a:spcAft>
                          <a:spcPts val="0"/>
                        </a:spcAft>
                      </a:pPr>
                      <a:endParaRPr lang="en-US" sz="95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a:latin typeface="Open sans" panose="020B0606030504020204" pitchFamily="34" charset="0"/>
                          <a:ea typeface="Open sans" panose="020B0606030504020204" pitchFamily="34" charset="0"/>
                          <a:cs typeface="Open sans" panose="020B0606030504020204" pitchFamily="34" charset="0"/>
                        </a:rPr>
                        <a:t>Offer explanations for why things might happen, making use of recently introduced vocabulary from stories, non-fiction, rhymes and poems when appropriate. </a:t>
                      </a:r>
                    </a:p>
                    <a:p>
                      <a:pPr algn="ctr">
                        <a:lnSpc>
                          <a:spcPct val="100000"/>
                        </a:lnSpc>
                        <a:spcAft>
                          <a:spcPts val="0"/>
                        </a:spcAft>
                      </a:pPr>
                      <a:endParaRPr lang="en-US" sz="95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a:latin typeface="Open sans" panose="020B0606030504020204" pitchFamily="34" charset="0"/>
                          <a:ea typeface="Open sans" panose="020B0606030504020204" pitchFamily="34" charset="0"/>
                          <a:cs typeface="Open sans" panose="020B0606030504020204" pitchFamily="34" charset="0"/>
                        </a:rPr>
                        <a:t> Express their ideas and feelings about their experiences using full sentences, including use of past, present and future tenses and making use of conjunctions, with modelling and support from their teacher. </a:t>
                      </a:r>
                      <a:endParaRPr lang="en-US" sz="950" b="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ct val="100000"/>
                        </a:lnSpc>
                        <a:spcAft>
                          <a:spcPts val="0"/>
                        </a:spcAft>
                      </a:pPr>
                      <a:r>
                        <a:rPr lang="en-US" sz="950" b="1">
                          <a:latin typeface="Open sans" panose="020B0606030504020204" pitchFamily="34" charset="0"/>
                          <a:ea typeface="Open sans" panose="020B0606030504020204" pitchFamily="34" charset="0"/>
                          <a:cs typeface="Open sans" panose="020B0606030504020204" pitchFamily="34" charset="0"/>
                        </a:rPr>
                        <a:t>ELG: Managing Self </a:t>
                      </a:r>
                    </a:p>
                    <a:p>
                      <a:pPr algn="ctr">
                        <a:lnSpc>
                          <a:spcPct val="100000"/>
                        </a:lnSpc>
                        <a:spcAft>
                          <a:spcPts val="0"/>
                        </a:spcAft>
                      </a:pPr>
                      <a:r>
                        <a:rPr lang="en-US" sz="950">
                          <a:latin typeface="Open sans" panose="020B0606030504020204" pitchFamily="34" charset="0"/>
                          <a:ea typeface="Open sans" panose="020B0606030504020204" pitchFamily="34" charset="0"/>
                          <a:cs typeface="Open sans" panose="020B0606030504020204" pitchFamily="34" charset="0"/>
                        </a:rPr>
                        <a:t>Be confident to try new activities and show independence, resilience and perseverance in the face of challenge. </a:t>
                      </a:r>
                    </a:p>
                    <a:p>
                      <a:pPr algn="ctr">
                        <a:lnSpc>
                          <a:spcPct val="100000"/>
                        </a:lnSpc>
                        <a:spcAft>
                          <a:spcPts val="0"/>
                        </a:spcAft>
                      </a:pPr>
                      <a:endParaRPr lang="en-US" sz="95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a:latin typeface="Open sans" panose="020B0606030504020204" pitchFamily="34" charset="0"/>
                          <a:ea typeface="Open sans" panose="020B0606030504020204" pitchFamily="34" charset="0"/>
                          <a:cs typeface="Open sans" panose="020B0606030504020204" pitchFamily="34" charset="0"/>
                        </a:rPr>
                        <a:t>Explain the reasons for rules, know right from wrong and try to behave accordingly. </a:t>
                      </a:r>
                    </a:p>
                    <a:p>
                      <a:pPr algn="ctr">
                        <a:lnSpc>
                          <a:spcPct val="100000"/>
                        </a:lnSpc>
                        <a:spcAft>
                          <a:spcPts val="0"/>
                        </a:spcAft>
                      </a:pPr>
                      <a:endParaRPr lang="en-US" sz="95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a:latin typeface="Open sans" panose="020B0606030504020204" pitchFamily="34" charset="0"/>
                          <a:ea typeface="Open sans" panose="020B0606030504020204" pitchFamily="34" charset="0"/>
                          <a:cs typeface="Open sans" panose="020B0606030504020204" pitchFamily="34" charset="0"/>
                        </a:rPr>
                        <a:t>Manage their own basic hygiene and personal needs, including dressing, going to the toilet and understanding the importance of healthy food choices. </a:t>
                      </a:r>
                    </a:p>
                    <a:p>
                      <a:pPr algn="ctr">
                        <a:lnSpc>
                          <a:spcPct val="100000"/>
                        </a:lnSpc>
                        <a:spcAft>
                          <a:spcPts val="0"/>
                        </a:spcAft>
                      </a:pPr>
                      <a:endParaRPr lang="en-US" sz="95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a:latin typeface="Open sans" panose="020B0606030504020204" pitchFamily="34" charset="0"/>
                          <a:ea typeface="Open sans" panose="020B0606030504020204" pitchFamily="34" charset="0"/>
                          <a:cs typeface="Open sans" panose="020B0606030504020204" pitchFamily="34" charset="0"/>
                        </a:rPr>
                        <a:t>ELG: Building Relationships </a:t>
                      </a:r>
                    </a:p>
                    <a:p>
                      <a:pPr algn="ctr">
                        <a:lnSpc>
                          <a:spcPct val="100000"/>
                        </a:lnSpc>
                        <a:spcAft>
                          <a:spcPts val="0"/>
                        </a:spcAft>
                      </a:pPr>
                      <a:endParaRPr lang="en-US" sz="95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a:latin typeface="Open sans" panose="020B0606030504020204" pitchFamily="34" charset="0"/>
                          <a:ea typeface="Open sans" panose="020B0606030504020204" pitchFamily="34" charset="0"/>
                          <a:cs typeface="Open sans" panose="020B0606030504020204" pitchFamily="34" charset="0"/>
                        </a:rPr>
                        <a:t>Work and play cooperatively and take turns with others.</a:t>
                      </a:r>
                    </a:p>
                    <a:p>
                      <a:pPr algn="ctr">
                        <a:lnSpc>
                          <a:spcPct val="100000"/>
                        </a:lnSpc>
                        <a:spcAft>
                          <a:spcPts val="0"/>
                        </a:spcAft>
                      </a:pPr>
                      <a:endParaRPr lang="en-US" sz="95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a:latin typeface="Open sans" panose="020B0606030504020204" pitchFamily="34" charset="0"/>
                          <a:ea typeface="Open sans" panose="020B0606030504020204" pitchFamily="34" charset="0"/>
                          <a:cs typeface="Open sans" panose="020B0606030504020204" pitchFamily="34" charset="0"/>
                        </a:rPr>
                        <a:t>Form positive attachments to adults and friendships with peers;. </a:t>
                      </a:r>
                    </a:p>
                    <a:p>
                      <a:pPr algn="ctr">
                        <a:lnSpc>
                          <a:spcPct val="100000"/>
                        </a:lnSpc>
                        <a:spcAft>
                          <a:spcPts val="0"/>
                        </a:spcAft>
                      </a:pPr>
                      <a:endParaRPr lang="en-US" sz="95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a:latin typeface="Open sans" panose="020B0606030504020204" pitchFamily="34" charset="0"/>
                          <a:ea typeface="Open sans" panose="020B0606030504020204" pitchFamily="34" charset="0"/>
                          <a:cs typeface="Open sans" panose="020B0606030504020204" pitchFamily="34" charset="0"/>
                        </a:rPr>
                        <a:t>Show sensitivity to their own and to others’ needs. </a:t>
                      </a:r>
                      <a:endParaRPr lang="en-GB" sz="95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50" b="1">
                          <a:latin typeface="Open sans" panose="020B0606030504020204" pitchFamily="34" charset="0"/>
                          <a:ea typeface="Open sans" panose="020B0606030504020204" pitchFamily="34" charset="0"/>
                          <a:cs typeface="Open sans" panose="020B0606030504020204" pitchFamily="34" charset="0"/>
                        </a:rPr>
                        <a:t>ELG: Fine Motor Skills </a:t>
                      </a:r>
                      <a:r>
                        <a:rPr lang="en-US" sz="950">
                          <a:latin typeface="Open sans" panose="020B0606030504020204" pitchFamily="34" charset="0"/>
                          <a:ea typeface="Open sans" panose="020B0606030504020204" pitchFamily="34" charset="0"/>
                          <a:cs typeface="Open sans" panose="020B0606030504020204" pitchFamily="34" charset="0"/>
                        </a:rPr>
                        <a:t>Hold a pencil effectively in preparation for fluent writing – using the tripod grip in almost all cases.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a:latin typeface="Open sans" panose="020B0606030504020204" pitchFamily="34" charset="0"/>
                          <a:ea typeface="Open sans" panose="020B0606030504020204" pitchFamily="34" charset="0"/>
                          <a:cs typeface="Open sans" panose="020B0606030504020204" pitchFamily="34" charset="0"/>
                        </a:rPr>
                        <a:t>Use a range of small tools, including scissors, paint brushes and cutlery.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a:latin typeface="Open sans" panose="020B0606030504020204" pitchFamily="34" charset="0"/>
                          <a:ea typeface="Open sans" panose="020B0606030504020204" pitchFamily="34" charset="0"/>
                          <a:cs typeface="Open sans" panose="020B0606030504020204" pitchFamily="34" charset="0"/>
                        </a:rPr>
                        <a:t>Begin to show accuracy and care when drawing. </a:t>
                      </a:r>
                      <a:endParaRPr lang="en-GB" sz="95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50" b="1">
                          <a:latin typeface="Open sans" panose="020B0606030504020204" pitchFamily="34" charset="0"/>
                          <a:ea typeface="Open sans" panose="020B0606030504020204" pitchFamily="34" charset="0"/>
                          <a:cs typeface="Open sans" panose="020B0606030504020204" pitchFamily="34" charset="0"/>
                        </a:rPr>
                        <a:t>ELG: Writing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a:latin typeface="Open sans" panose="020B0606030504020204" pitchFamily="34" charset="0"/>
                          <a:ea typeface="Open sans" panose="020B0606030504020204" pitchFamily="34" charset="0"/>
                          <a:cs typeface="Open sans" panose="020B0606030504020204" pitchFamily="34" charset="0"/>
                        </a:rPr>
                        <a:t>Write recognisable letters, most of which are correctly formed.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a:latin typeface="Open sans" panose="020B0606030504020204" pitchFamily="34" charset="0"/>
                          <a:ea typeface="Open sans" panose="020B0606030504020204" pitchFamily="34" charset="0"/>
                          <a:cs typeface="Open sans" panose="020B0606030504020204" pitchFamily="34" charset="0"/>
                        </a:rPr>
                        <a:t>Spell words by identifying sounds in them and representing the sounds with a letter or letters.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a:latin typeface="Open sans" panose="020B0606030504020204" pitchFamily="34" charset="0"/>
                          <a:ea typeface="Open sans" panose="020B0606030504020204" pitchFamily="34" charset="0"/>
                          <a:cs typeface="Open sans" panose="020B0606030504020204" pitchFamily="34" charset="0"/>
                        </a:rPr>
                        <a:t> Write simple phrases and sentences that can be read by others.</a:t>
                      </a:r>
                      <a:endParaRPr lang="en-GB" sz="95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US" sz="950" b="1">
                          <a:latin typeface="Open sans" panose="020B0606030504020204" pitchFamily="34" charset="0"/>
                          <a:ea typeface="Open sans" panose="020B0606030504020204" pitchFamily="34" charset="0"/>
                          <a:cs typeface="Open sans" panose="020B0606030504020204" pitchFamily="34" charset="0"/>
                        </a:rPr>
                        <a:t>ELG: Numerical Patterns </a:t>
                      </a:r>
                    </a:p>
                    <a:p>
                      <a:pPr algn="ctr">
                        <a:lnSpc>
                          <a:spcPct val="100000"/>
                        </a:lnSpc>
                        <a:spcAft>
                          <a:spcPts val="0"/>
                        </a:spcAft>
                      </a:pPr>
                      <a:r>
                        <a:rPr lang="en-US" sz="950">
                          <a:latin typeface="Open sans" panose="020B0606030504020204" pitchFamily="34" charset="0"/>
                          <a:ea typeface="Open sans" panose="020B0606030504020204" pitchFamily="34" charset="0"/>
                          <a:cs typeface="Open sans" panose="020B0606030504020204" pitchFamily="34" charset="0"/>
                        </a:rPr>
                        <a:t>Verbally count beyond 20, recognising the pattern of the counting system; - Compare quantities up to 10 in different contexts, recognising when one quantity is greater than, less than or the same as the other quantity. </a:t>
                      </a:r>
                    </a:p>
                    <a:p>
                      <a:pPr algn="ctr">
                        <a:lnSpc>
                          <a:spcPct val="100000"/>
                        </a:lnSpc>
                        <a:spcAft>
                          <a:spcPts val="0"/>
                        </a:spcAft>
                      </a:pPr>
                      <a:r>
                        <a:rPr lang="en-US" sz="950">
                          <a:latin typeface="Open sans" panose="020B0606030504020204" pitchFamily="34" charset="0"/>
                          <a:ea typeface="Open sans" panose="020B0606030504020204" pitchFamily="34" charset="0"/>
                          <a:cs typeface="Open sans" panose="020B0606030504020204" pitchFamily="34" charset="0"/>
                        </a:rPr>
                        <a:t> Explore and represent patterns within numbers up to 10, including evens and odds, double facts and how quantities can be distributed equally.</a:t>
                      </a:r>
                      <a:endParaRPr lang="en-GB" sz="95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950">
                          <a:latin typeface="Open sans" panose="020B0606030504020204" pitchFamily="34" charset="0"/>
                          <a:ea typeface="Open sans" panose="020B0606030504020204" pitchFamily="34" charset="0"/>
                          <a:cs typeface="Open sans" panose="020B0606030504020204" pitchFamily="34" charset="0"/>
                        </a:rPr>
                        <a:t>Explain some similarities and differences between life in this country and life in other countries, drawing on knowledge from stories, non-fiction texts and – when appropriate – maps.</a:t>
                      </a:r>
                    </a:p>
                    <a:p>
                      <a:pPr algn="ctr">
                        <a:lnSpc>
                          <a:spcPct val="100000"/>
                        </a:lnSpc>
                        <a:spcAft>
                          <a:spcPts val="0"/>
                        </a:spcAft>
                      </a:pPr>
                      <a:endParaRPr lang="en-US" sz="95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b="1">
                          <a:latin typeface="Open sans" panose="020B0606030504020204" pitchFamily="34" charset="0"/>
                          <a:ea typeface="Open sans" panose="020B0606030504020204" pitchFamily="34" charset="0"/>
                          <a:cs typeface="Open sans" panose="020B0606030504020204" pitchFamily="34" charset="0"/>
                        </a:rPr>
                        <a:t>ELG: The Natural World </a:t>
                      </a:r>
                    </a:p>
                    <a:p>
                      <a:pPr algn="ctr">
                        <a:lnSpc>
                          <a:spcPct val="100000"/>
                        </a:lnSpc>
                        <a:spcAft>
                          <a:spcPts val="0"/>
                        </a:spcAft>
                      </a:pPr>
                      <a:endParaRPr lang="en-US" sz="95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a:latin typeface="Open sans" panose="020B0606030504020204" pitchFamily="34" charset="0"/>
                          <a:ea typeface="Open sans" panose="020B0606030504020204" pitchFamily="34" charset="0"/>
                          <a:cs typeface="Open sans" panose="020B0606030504020204" pitchFamily="34" charset="0"/>
                        </a:rPr>
                        <a:t>Explore the natural world around them, making observations and drawing pictures of animals and plants.</a:t>
                      </a:r>
                    </a:p>
                    <a:p>
                      <a:pPr algn="ctr">
                        <a:lnSpc>
                          <a:spcPct val="100000"/>
                        </a:lnSpc>
                        <a:spcAft>
                          <a:spcPts val="0"/>
                        </a:spcAft>
                      </a:pPr>
                      <a:endParaRPr lang="en-US" sz="95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a:latin typeface="Open sans" panose="020B0606030504020204" pitchFamily="34" charset="0"/>
                          <a:ea typeface="Open sans" panose="020B0606030504020204" pitchFamily="34" charset="0"/>
                          <a:cs typeface="Open sans" panose="020B0606030504020204" pitchFamily="34" charset="0"/>
                        </a:rPr>
                        <a:t>Know some similarities and differences between the natural world around them and contrasting environments, drawing on their experiences and what has been read in class.</a:t>
                      </a:r>
                    </a:p>
                    <a:p>
                      <a:pPr algn="ctr">
                        <a:lnSpc>
                          <a:spcPct val="100000"/>
                        </a:lnSpc>
                        <a:spcAft>
                          <a:spcPts val="0"/>
                        </a:spcAft>
                      </a:pPr>
                      <a:endParaRPr lang="en-US" sz="95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a:latin typeface="Open sans" panose="020B0606030504020204" pitchFamily="34" charset="0"/>
                          <a:ea typeface="Open sans" panose="020B0606030504020204" pitchFamily="34" charset="0"/>
                          <a:cs typeface="Open sans" panose="020B0606030504020204" pitchFamily="34" charset="0"/>
                        </a:rPr>
                        <a:t>Understand some important processes and changes in the natural world around them, including the seasons and changing states of matter.</a:t>
                      </a:r>
                      <a:endParaRPr lang="en-GB" sz="95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Aft>
                          <a:spcPts val="0"/>
                        </a:spcAft>
                      </a:pPr>
                      <a:r>
                        <a:rPr lang="en-US" sz="950" b="1">
                          <a:latin typeface="Open sans" panose="020B0606030504020204" pitchFamily="34" charset="0"/>
                          <a:ea typeface="Open sans" panose="020B0606030504020204" pitchFamily="34" charset="0"/>
                          <a:cs typeface="Open sans" panose="020B0606030504020204" pitchFamily="34" charset="0"/>
                        </a:rPr>
                        <a:t>ELG: Being Imaginative and Expressive </a:t>
                      </a:r>
                    </a:p>
                    <a:p>
                      <a:pPr algn="ctr">
                        <a:lnSpc>
                          <a:spcPct val="100000"/>
                        </a:lnSpc>
                        <a:spcAft>
                          <a:spcPts val="0"/>
                        </a:spcAft>
                      </a:pPr>
                      <a:endParaRPr lang="en-US" sz="95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a:latin typeface="Open sans" panose="020B0606030504020204" pitchFamily="34" charset="0"/>
                          <a:ea typeface="Open sans" panose="020B0606030504020204" pitchFamily="34" charset="0"/>
                          <a:cs typeface="Open sans" panose="020B0606030504020204" pitchFamily="34" charset="0"/>
                        </a:rPr>
                        <a:t>Invent, adapt and recount narratives and stories with peers and their teacher. </a:t>
                      </a:r>
                    </a:p>
                    <a:p>
                      <a:pPr algn="ctr">
                        <a:lnSpc>
                          <a:spcPct val="100000"/>
                        </a:lnSpc>
                        <a:spcAft>
                          <a:spcPts val="0"/>
                        </a:spcAft>
                      </a:pPr>
                      <a:endParaRPr lang="en-US" sz="95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a:latin typeface="Open sans" panose="020B0606030504020204" pitchFamily="34" charset="0"/>
                          <a:ea typeface="Open sans" panose="020B0606030504020204" pitchFamily="34" charset="0"/>
                          <a:cs typeface="Open sans" panose="020B0606030504020204" pitchFamily="34" charset="0"/>
                        </a:rPr>
                        <a:t> Sing a range of well-known nursery rhymes and songs; Perform songs, rhymes, poems and stories with others, and – when appropriate – try to move in time with music. </a:t>
                      </a:r>
                      <a:endParaRPr lang="en-GB" sz="95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2" name="Title 1">
            <a:extLst>
              <a:ext uri="{FF2B5EF4-FFF2-40B4-BE49-F238E27FC236}">
                <a16:creationId xmlns:a16="http://schemas.microsoft.com/office/drawing/2014/main" id="{658F50A7-31AC-26AA-BFC4-8C5A8F1A7F53}"/>
              </a:ext>
            </a:extLst>
          </p:cNvPr>
          <p:cNvSpPr txBox="1">
            <a:spLocks/>
          </p:cNvSpPr>
          <p:nvPr/>
        </p:nvSpPr>
        <p:spPr>
          <a:xfrm>
            <a:off x="843102" y="56048"/>
            <a:ext cx="10515600" cy="5957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600" b="1">
                <a:latin typeface="Open sans"/>
                <a:ea typeface="Open sans"/>
                <a:cs typeface="Open sans"/>
              </a:rPr>
              <a:t>Reception Long Term Plan 25-26</a:t>
            </a:r>
            <a:endParaRPr lang="en-GB" sz="2600" b="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24095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b07b89f-bf5d-4452-9971-ce48db68bb69">
      <Terms xmlns="http://schemas.microsoft.com/office/infopath/2007/PartnerControls"/>
    </lcf76f155ced4ddcb4097134ff3c332f>
    <TaxCatchAll xmlns="9da7815e-6224-41a2-8179-fbc5bdcec2c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34D579A2324645ABD2E00F08033C91" ma:contentTypeVersion="16" ma:contentTypeDescription="Create a new document." ma:contentTypeScope="" ma:versionID="9ff0973a7753ba63f3b32c671473eef3">
  <xsd:schema xmlns:xsd="http://www.w3.org/2001/XMLSchema" xmlns:xs="http://www.w3.org/2001/XMLSchema" xmlns:p="http://schemas.microsoft.com/office/2006/metadata/properties" xmlns:ns2="db07b89f-bf5d-4452-9971-ce48db68bb69" xmlns:ns3="9da7815e-6224-41a2-8179-fbc5bdcec2cb" targetNamespace="http://schemas.microsoft.com/office/2006/metadata/properties" ma:root="true" ma:fieldsID="c83ac4cc9593298d4d476d24949c0f5f" ns2:_="" ns3:_="">
    <xsd:import namespace="db07b89f-bf5d-4452-9971-ce48db68bb69"/>
    <xsd:import namespace="9da7815e-6224-41a2-8179-fbc5bdcec2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07b89f-bf5d-4452-9971-ce48db68bb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55c0e60-3cfb-4199-92cf-3a58c40b78d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a7815e-6224-41a2-8179-fbc5bdcec2cb"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af97512-d3fa-474a-9692-af1e3933a029}" ma:internalName="TaxCatchAll" ma:showField="CatchAllData" ma:web="9da7815e-6224-41a2-8179-fbc5bdcec2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DE92D1-3E8C-4009-941D-BA3EBFA0B65B}">
  <ds:schemaRefs>
    <ds:schemaRef ds:uri="http://schemas.microsoft.com/sharepoint/v3/contenttype/forms"/>
  </ds:schemaRefs>
</ds:datastoreItem>
</file>

<file path=customXml/itemProps2.xml><?xml version="1.0" encoding="utf-8"?>
<ds:datastoreItem xmlns:ds="http://schemas.openxmlformats.org/officeDocument/2006/customXml" ds:itemID="{E004F7EC-831D-495A-9611-27A50CD588E0}">
  <ds:schemaRefs>
    <ds:schemaRef ds:uri="9da7815e-6224-41a2-8179-fbc5bdcec2cb"/>
    <ds:schemaRef ds:uri="db07b89f-bf5d-4452-9971-ce48db68bb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A4B0F37-C27A-417D-9450-00F6D1EB6337}"/>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2</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revision>3</cp:revision>
  <cp:lastPrinted>2025-09-01T13:24:10Z</cp:lastPrinted>
  <dcterms:created xsi:type="dcterms:W3CDTF">2021-06-03T07:59:39Z</dcterms:created>
  <dcterms:modified xsi:type="dcterms:W3CDTF">2026-02-06T11:58:30Z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0x0101006634D579A2324645ABD2E00F08033C91</vt:lpwstr>
  </property>
  <property fmtid="{D5CDD505-2E9C-101B-9397-08002B2CF9AE}" pid="3" name="MSIP_Label_e25599d4-67a6-4230-845b-3a0138b2778c_Enabled">
    <vt:lpwstr>true</vt:lpwstr>
  </property>
  <property fmtid="{D5CDD505-2E9C-101B-9397-08002B2CF9AE}" pid="4" name="MSIP_Label_e25599d4-67a6-4230-845b-3a0138b2778c_SetDate">
    <vt:lpwstr>2025-04-07T11:53:43Z</vt:lpwstr>
  </property>
  <property fmtid="{D5CDD505-2E9C-101B-9397-08002B2CF9AE}" pid="5" name="MSIP_Label_e25599d4-67a6-4230-845b-3a0138b2778c_Method">
    <vt:lpwstr>Standard</vt:lpwstr>
  </property>
  <property fmtid="{D5CDD505-2E9C-101B-9397-08002B2CF9AE}" pid="6" name="MSIP_Label_e25599d4-67a6-4230-845b-3a0138b2778c_Name">
    <vt:lpwstr>defa4170-0d19-0005-0004-bc88714345d2</vt:lpwstr>
  </property>
  <property fmtid="{D5CDD505-2E9C-101B-9397-08002B2CF9AE}" pid="7" name="MSIP_Label_e25599d4-67a6-4230-845b-3a0138b2778c_SiteId">
    <vt:lpwstr>7eeaedd6-bf37-4015-8fe9-19fbc2c02d55</vt:lpwstr>
  </property>
  <property fmtid="{D5CDD505-2E9C-101B-9397-08002B2CF9AE}" pid="8" name="MSIP_Label_e25599d4-67a6-4230-845b-3a0138b2778c_ActionId">
    <vt:lpwstr>2c80fe80-f28c-4277-a892-84917de5d25d</vt:lpwstr>
  </property>
  <property fmtid="{D5CDD505-2E9C-101B-9397-08002B2CF9AE}" pid="9" name="MSIP_Label_e25599d4-67a6-4230-845b-3a0138b2778c_ContentBits">
    <vt:lpwstr>0</vt:lpwstr>
  </property>
  <property fmtid="{D5CDD505-2E9C-101B-9397-08002B2CF9AE}" pid="10" name="MediaServiceImageTags">
    <vt:lpwstr/>
  </property>
</Properties>
</file>